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bg1"/>
        </a:solidFill>
        <a:latin typeface="Times New Roman" charset="0"/>
        <a:ea typeface="+mn-ea"/>
        <a:cs typeface="+mn-cs"/>
      </a:defRPr>
    </a:lvl1pPr>
    <a:lvl2pPr marL="457200" algn="l" rtl="0" eaLnBrk="0" fontAlgn="base" hangingPunct="0">
      <a:spcBef>
        <a:spcPct val="0"/>
      </a:spcBef>
      <a:spcAft>
        <a:spcPct val="0"/>
      </a:spcAft>
      <a:defRPr sz="2400" kern="1200">
        <a:solidFill>
          <a:schemeClr val="bg1"/>
        </a:solidFill>
        <a:latin typeface="Times New Roman" charset="0"/>
        <a:ea typeface="+mn-ea"/>
        <a:cs typeface="+mn-cs"/>
      </a:defRPr>
    </a:lvl2pPr>
    <a:lvl3pPr marL="914400" algn="l" rtl="0" eaLnBrk="0" fontAlgn="base" hangingPunct="0">
      <a:spcBef>
        <a:spcPct val="0"/>
      </a:spcBef>
      <a:spcAft>
        <a:spcPct val="0"/>
      </a:spcAft>
      <a:defRPr sz="2400" kern="1200">
        <a:solidFill>
          <a:schemeClr val="bg1"/>
        </a:solidFill>
        <a:latin typeface="Times New Roman" charset="0"/>
        <a:ea typeface="+mn-ea"/>
        <a:cs typeface="+mn-cs"/>
      </a:defRPr>
    </a:lvl3pPr>
    <a:lvl4pPr marL="1371600" algn="l" rtl="0" eaLnBrk="0" fontAlgn="base" hangingPunct="0">
      <a:spcBef>
        <a:spcPct val="0"/>
      </a:spcBef>
      <a:spcAft>
        <a:spcPct val="0"/>
      </a:spcAft>
      <a:defRPr sz="2400" kern="1200">
        <a:solidFill>
          <a:schemeClr val="bg1"/>
        </a:solidFill>
        <a:latin typeface="Times New Roman" charset="0"/>
        <a:ea typeface="+mn-ea"/>
        <a:cs typeface="+mn-cs"/>
      </a:defRPr>
    </a:lvl4pPr>
    <a:lvl5pPr marL="1828800" algn="l" rtl="0" eaLnBrk="0" fontAlgn="base" hangingPunct="0">
      <a:spcBef>
        <a:spcPct val="0"/>
      </a:spcBef>
      <a:spcAft>
        <a:spcPct val="0"/>
      </a:spcAft>
      <a:defRPr sz="2400" kern="1200">
        <a:solidFill>
          <a:schemeClr val="bg1"/>
        </a:solidFill>
        <a:latin typeface="Times New Roman" charset="0"/>
        <a:ea typeface="+mn-ea"/>
        <a:cs typeface="+mn-cs"/>
      </a:defRPr>
    </a:lvl5pPr>
    <a:lvl6pPr marL="2286000" algn="l" defTabSz="914400" rtl="0" eaLnBrk="1" latinLnBrk="0" hangingPunct="1">
      <a:defRPr sz="2400" kern="1200">
        <a:solidFill>
          <a:schemeClr val="bg1"/>
        </a:solidFill>
        <a:latin typeface="Times New Roman" charset="0"/>
        <a:ea typeface="+mn-ea"/>
        <a:cs typeface="+mn-cs"/>
      </a:defRPr>
    </a:lvl6pPr>
    <a:lvl7pPr marL="2743200" algn="l" defTabSz="914400" rtl="0" eaLnBrk="1" latinLnBrk="0" hangingPunct="1">
      <a:defRPr sz="2400" kern="1200">
        <a:solidFill>
          <a:schemeClr val="bg1"/>
        </a:solidFill>
        <a:latin typeface="Times New Roman" charset="0"/>
        <a:ea typeface="+mn-ea"/>
        <a:cs typeface="+mn-cs"/>
      </a:defRPr>
    </a:lvl7pPr>
    <a:lvl8pPr marL="3200400" algn="l" defTabSz="914400" rtl="0" eaLnBrk="1" latinLnBrk="0" hangingPunct="1">
      <a:defRPr sz="2400" kern="1200">
        <a:solidFill>
          <a:schemeClr val="bg1"/>
        </a:solidFill>
        <a:latin typeface="Times New Roman" charset="0"/>
        <a:ea typeface="+mn-ea"/>
        <a:cs typeface="+mn-cs"/>
      </a:defRPr>
    </a:lvl8pPr>
    <a:lvl9pPr marL="3657600" algn="l" defTabSz="914400" rtl="0" eaLnBrk="1" latinLnBrk="0" hangingPunct="1">
      <a:defRPr sz="2400" kern="1200">
        <a:solidFill>
          <a:schemeClr val="bg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84" d="100"/>
          <a:sy n="84" d="100"/>
        </p:scale>
        <p:origin x="-954"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noTextEdit="1"/>
          </p:cNvSpPr>
          <p:nvPr>
            <p:ph type="sldImg"/>
          </p:nvPr>
        </p:nvSpPr>
        <p:spPr bwMode="auto">
          <a:xfrm>
            <a:off x="0" y="303213"/>
            <a:ext cx="1588" cy="1587"/>
          </a:xfrm>
          <a:prstGeom prst="rect">
            <a:avLst/>
          </a:prstGeom>
          <a:solidFill>
            <a:srgbClr val="FFFFFF"/>
          </a:solidFill>
          <a:ln w="9525">
            <a:solidFill>
              <a:srgbClr val="000000"/>
            </a:solidFill>
            <a:miter lim="800000"/>
            <a:headEnd/>
            <a:tailEnd/>
          </a:ln>
          <a:effectLst/>
        </p:spPr>
      </p:sp>
      <p:sp>
        <p:nvSpPr>
          <p:cNvPr id="2050" name="Rectangle 2"/>
          <p:cNvSpPr txBox="1">
            <a:spLocks noChangeArrowheads="1"/>
          </p:cNvSpPr>
          <p:nvPr>
            <p:ph type="body" idx="1"/>
          </p:nvPr>
        </p:nvSpPr>
        <p:spPr bwMode="auto">
          <a:xfrm>
            <a:off x="503238" y="4316413"/>
            <a:ext cx="5856287" cy="40592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s-ES"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17410"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6626"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7650"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8674"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9698"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18434"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19458"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0482"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1506"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2530"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3554"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4578"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p:spPr>
      </p:sp>
      <p:sp>
        <p:nvSpPr>
          <p:cNvPr id="25602" name="Rectangle 2"/>
          <p:cNvSpPr txBox="1">
            <a:spLocks noChangeArrowheads="1"/>
          </p:cNvSpPr>
          <p:nvPr>
            <p:ph type="body" idx="1"/>
          </p:nvPr>
        </p:nvSpPr>
        <p:spPr bwMode="auto">
          <a:xfrm>
            <a:off x="503238" y="4316413"/>
            <a:ext cx="5856287" cy="4060825"/>
          </a:xfrm>
          <a:prstGeom prst="rect">
            <a:avLst/>
          </a:prstGeom>
          <a:noFill/>
          <a:ln>
            <a:miter lim="800000"/>
            <a:headEnd/>
            <a:tailEnd/>
          </a:ln>
        </p:spPr>
        <p:txBody>
          <a:bodyPr wrap="none" anchor="ct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Text Box 1"/>
          <p:cNvSpPr txBox="1">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endParaRPr lang="es-ES"/>
          </a:p>
        </p:txBody>
      </p:sp>
      <p:sp>
        <p:nvSpPr>
          <p:cNvPr id="1026" name="Text Box 2"/>
          <p:cNvSpPr txBox="1">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fontAlgn="base">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2pPr>
      <a:lvl3pPr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3pPr>
      <a:lvl4pPr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4pPr>
      <a:lvl5pPr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5pPr>
      <a:lvl6pPr marL="457200"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6pPr>
      <a:lvl7pPr marL="914400"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7pPr>
      <a:lvl8pPr marL="1371600"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8pPr>
      <a:lvl9pPr marL="1828800" algn="l" defTabSz="449263" rtl="0" fontAlgn="base">
        <a:spcBef>
          <a:spcPct val="0"/>
        </a:spcBef>
        <a:spcAft>
          <a:spcPct val="0"/>
        </a:spcAft>
        <a:buClr>
          <a:srgbClr val="000000"/>
        </a:buClr>
        <a:buSzPct val="100000"/>
        <a:buFont typeface="Times New Roman" charset="0"/>
        <a:defRPr sz="4400">
          <a:solidFill>
            <a:srgbClr val="000000"/>
          </a:solidFill>
          <a:latin typeface="Times New Roman" charset="0"/>
        </a:defRPr>
      </a:lvl9pPr>
    </p:titleStyle>
    <p:bodyStyle>
      <a:lvl1pPr marL="341313" indent="-341313" algn="l" defTabSz="449263" rtl="0" fontAlgn="base">
        <a:spcBef>
          <a:spcPts val="800"/>
        </a:spcBef>
        <a:spcAft>
          <a:spcPct val="0"/>
        </a:spcAft>
        <a:buClr>
          <a:srgbClr val="000000"/>
        </a:buClr>
        <a:buSzPct val="100000"/>
        <a:buFont typeface="Times New Roman" charset="0"/>
        <a:buChar char="•"/>
        <a:defRPr sz="3200">
          <a:solidFill>
            <a:srgbClr val="000000"/>
          </a:solidFill>
          <a:latin typeface="+mn-lt"/>
          <a:ea typeface="+mn-ea"/>
          <a:cs typeface="+mn-cs"/>
        </a:defRPr>
      </a:lvl1pPr>
      <a:lvl2pPr marL="741363" indent="-284163" algn="l" defTabSz="449263" rtl="0" fontAlgn="base">
        <a:spcBef>
          <a:spcPts val="700"/>
        </a:spcBef>
        <a:spcAft>
          <a:spcPct val="0"/>
        </a:spcAft>
        <a:buClr>
          <a:srgbClr val="000000"/>
        </a:buClr>
        <a:buSzPct val="100000"/>
        <a:buFont typeface="Times New Roman" charset="0"/>
        <a:buChar char="–"/>
        <a:defRPr sz="2800">
          <a:solidFill>
            <a:srgbClr val="000000"/>
          </a:solidFill>
          <a:latin typeface="+mn-lt"/>
        </a:defRPr>
      </a:lvl2pPr>
      <a:lvl3pPr marL="1143000" indent="-228600" algn="l" defTabSz="449263" rtl="0" fontAlgn="base">
        <a:spcBef>
          <a:spcPts val="600"/>
        </a:spcBef>
        <a:spcAft>
          <a:spcPct val="0"/>
        </a:spcAft>
        <a:buClr>
          <a:srgbClr val="000000"/>
        </a:buClr>
        <a:buSzPct val="100000"/>
        <a:buFont typeface="Times New Roman" charset="0"/>
        <a:buChar char="•"/>
        <a:defRPr sz="2400">
          <a:solidFill>
            <a:srgbClr val="000000"/>
          </a:solidFill>
          <a:latin typeface="+mn-lt"/>
        </a:defRPr>
      </a:lvl3pPr>
      <a:lvl4pPr marL="16002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4pPr>
      <a:lvl5pPr marL="20574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5pPr>
      <a:lvl6pPr marL="25146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6pPr>
      <a:lvl7pPr marL="29718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7pPr>
      <a:lvl8pPr marL="34290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8pPr>
      <a:lvl9pPr marL="3886200" indent="-228600" algn="l" defTabSz="449263" rtl="0" fontAlgn="base">
        <a:spcBef>
          <a:spcPts val="500"/>
        </a:spcBef>
        <a:spcAft>
          <a:spcPct val="0"/>
        </a:spcAft>
        <a:buClr>
          <a:srgbClr val="000000"/>
        </a:buClr>
        <a:buSzPct val="100000"/>
        <a:buFont typeface="Times New Roman" charset="0"/>
        <a:buChar char="»"/>
        <a:defRPr sz="2000">
          <a:solidFill>
            <a:srgbClr val="00000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3" name="Group 1"/>
          <p:cNvGrpSpPr>
            <a:grpSpLocks/>
          </p:cNvGrpSpPr>
          <p:nvPr/>
        </p:nvGrpSpPr>
        <p:grpSpPr bwMode="auto">
          <a:xfrm>
            <a:off x="1371600" y="990600"/>
            <a:ext cx="6034088" cy="5027613"/>
            <a:chOff x="864" y="624"/>
            <a:chExt cx="3801" cy="3167"/>
          </a:xfrm>
        </p:grpSpPr>
        <p:sp>
          <p:nvSpPr>
            <p:cNvPr id="3074" name="AutoShape 2"/>
            <p:cNvSpPr>
              <a:spLocks noChangeArrowheads="1"/>
            </p:cNvSpPr>
            <p:nvPr/>
          </p:nvSpPr>
          <p:spPr bwMode="auto">
            <a:xfrm>
              <a:off x="864" y="624"/>
              <a:ext cx="3802" cy="3166"/>
            </a:xfrm>
            <a:prstGeom prst="roundRect">
              <a:avLst>
                <a:gd name="adj" fmla="val 28"/>
              </a:avLst>
            </a:prstGeom>
            <a:solidFill>
              <a:srgbClr val="66CCFF"/>
            </a:solidFill>
            <a:ln w="9525">
              <a:noFill/>
              <a:round/>
              <a:headEnd/>
              <a:tailEnd/>
            </a:ln>
          </p:spPr>
          <p:txBody>
            <a:bodyPr wrap="none" anchor="ctr"/>
            <a:lstStyle/>
            <a:p>
              <a:endParaRPr lang="es-ES"/>
            </a:p>
          </p:txBody>
        </p:sp>
        <p:sp>
          <p:nvSpPr>
            <p:cNvPr id="3075" name="Text Box 3"/>
            <p:cNvSpPr txBox="1">
              <a:spLocks noChangeArrowheads="1"/>
            </p:cNvSpPr>
            <p:nvPr/>
          </p:nvSpPr>
          <p:spPr bwMode="auto">
            <a:xfrm>
              <a:off x="864" y="624"/>
              <a:ext cx="3802" cy="3168"/>
            </a:xfrm>
            <a:prstGeom prst="rect">
              <a:avLst/>
            </a:prstGeom>
            <a:noFill/>
            <a:ln w="9525">
              <a:noFill/>
              <a:miter lim="800000"/>
              <a:headEnd/>
              <a:tailEnd/>
            </a:ln>
          </p:spPr>
          <p:txBody>
            <a:bodyPr lIns="90000" tIns="46800" rIns="90000" bIns="46800">
              <a:spAutoFit/>
            </a:bodyPr>
            <a:lstStyle/>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3600">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a:solidFill>
                    <a:schemeClr val="tx1"/>
                  </a:solidFill>
                </a:rPr>
                <a:t>ELEMENTOS DEL CLIMA</a:t>
              </a: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3600">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a:solidFill>
                  <a:schemeClr val="tx1"/>
                </a:solidFill>
              </a:endParaRP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685800" y="304800"/>
            <a:ext cx="8153400" cy="863600"/>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SMMedium"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latin typeface="SMMedium" charset="0"/>
              </a:rPr>
              <a:t>ELEMENTOS DEL CLIMA: PRESIÓN ATMOSFÉRICA.</a:t>
            </a:r>
          </a:p>
        </p:txBody>
      </p:sp>
      <p:grpSp>
        <p:nvGrpSpPr>
          <p:cNvPr id="12290" name="Group 2"/>
          <p:cNvGrpSpPr>
            <a:grpSpLocks/>
          </p:cNvGrpSpPr>
          <p:nvPr/>
        </p:nvGrpSpPr>
        <p:grpSpPr bwMode="auto">
          <a:xfrm>
            <a:off x="258763" y="5181600"/>
            <a:ext cx="8404225" cy="395288"/>
            <a:chOff x="163" y="3264"/>
            <a:chExt cx="5294" cy="249"/>
          </a:xfrm>
        </p:grpSpPr>
        <p:sp>
          <p:nvSpPr>
            <p:cNvPr id="12291" name="Text Box 3"/>
            <p:cNvSpPr txBox="1">
              <a:spLocks noChangeArrowheads="1"/>
            </p:cNvSpPr>
            <p:nvPr/>
          </p:nvSpPr>
          <p:spPr bwMode="auto">
            <a:xfrm>
              <a:off x="298" y="3275"/>
              <a:ext cx="5160"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Las </a:t>
              </a:r>
              <a:r>
                <a:rPr lang="en-GB" sz="1800">
                  <a:solidFill>
                    <a:srgbClr val="3366FF"/>
                  </a:solidFill>
                  <a:latin typeface="Arial" charset="0"/>
                </a:rPr>
                <a:t>isobaras</a:t>
              </a:r>
              <a:r>
                <a:rPr lang="en-GB" sz="1800">
                  <a:solidFill>
                    <a:schemeClr val="tx1"/>
                  </a:solidFill>
                  <a:latin typeface="Arial" charset="0"/>
                </a:rPr>
                <a:t> son líneas imaginarias que unen puntos de la misma presión.</a:t>
              </a:r>
            </a:p>
          </p:txBody>
        </p:sp>
        <p:sp>
          <p:nvSpPr>
            <p:cNvPr id="12292" name="AutoShape 4"/>
            <p:cNvSpPr>
              <a:spLocks noChangeArrowheads="1"/>
            </p:cNvSpPr>
            <p:nvPr/>
          </p:nvSpPr>
          <p:spPr bwMode="auto">
            <a:xfrm>
              <a:off x="163" y="3264"/>
              <a:ext cx="181" cy="173"/>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grpSp>
      <p:pic>
        <p:nvPicPr>
          <p:cNvPr id="12293" name="Picture 5"/>
          <p:cNvPicPr>
            <a:picLocks noChangeAspect="1" noChangeArrowheads="1"/>
          </p:cNvPicPr>
          <p:nvPr/>
        </p:nvPicPr>
        <p:blipFill>
          <a:blip r:embed="rId3" cstate="print"/>
          <a:srcRect/>
          <a:stretch>
            <a:fillRect/>
          </a:stretch>
        </p:blipFill>
        <p:spPr bwMode="auto">
          <a:xfrm>
            <a:off x="1839913" y="2686050"/>
            <a:ext cx="4856162" cy="1811338"/>
          </a:xfrm>
          <a:prstGeom prst="rect">
            <a:avLst/>
          </a:prstGeom>
          <a:noFill/>
        </p:spPr>
      </p:pic>
      <p:sp>
        <p:nvSpPr>
          <p:cNvPr id="12294" name="Text Box 6"/>
          <p:cNvSpPr txBox="1">
            <a:spLocks noChangeArrowheads="1"/>
          </p:cNvSpPr>
          <p:nvPr/>
        </p:nvSpPr>
        <p:spPr bwMode="auto">
          <a:xfrm>
            <a:off x="2492375" y="3200400"/>
            <a:ext cx="527050" cy="484188"/>
          </a:xfrm>
          <a:prstGeom prst="rect">
            <a:avLst/>
          </a:prstGeom>
          <a:noFill/>
          <a:ln w="9525">
            <a:noFill/>
            <a:miter lim="800000"/>
            <a:headEnd/>
            <a:tailEnd/>
          </a:ln>
        </p:spPr>
        <p:txBody>
          <a:bodyPr lIns="90000" tIns="46800" rIns="90000" bIns="46800">
            <a:spAutoFit/>
          </a:bodyPr>
          <a:lstStyle/>
          <a:p>
            <a:pPr algn="ctr">
              <a:lnSpc>
                <a:spcPct val="90000"/>
              </a:lnSpc>
              <a:spcBef>
                <a:spcPts val="1500"/>
              </a:spcBef>
              <a:buClr>
                <a:srgbClr val="FF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FF0000"/>
                </a:solidFill>
                <a:latin typeface="Arial" charset="0"/>
              </a:rPr>
              <a:t>B</a:t>
            </a:r>
          </a:p>
        </p:txBody>
      </p:sp>
      <p:sp>
        <p:nvSpPr>
          <p:cNvPr id="12295" name="Text Box 7"/>
          <p:cNvSpPr txBox="1">
            <a:spLocks noChangeArrowheads="1"/>
          </p:cNvSpPr>
          <p:nvPr/>
        </p:nvSpPr>
        <p:spPr bwMode="auto">
          <a:xfrm>
            <a:off x="5086350" y="3105150"/>
            <a:ext cx="528638" cy="484188"/>
          </a:xfrm>
          <a:prstGeom prst="rect">
            <a:avLst/>
          </a:prstGeom>
          <a:noFill/>
          <a:ln w="9525">
            <a:noFill/>
            <a:miter lim="800000"/>
            <a:headEnd/>
            <a:tailEnd/>
          </a:ln>
        </p:spPr>
        <p:txBody>
          <a:bodyPr lIns="90000" tIns="46800" rIns="90000" bIns="46800">
            <a:spAutoFit/>
          </a:bodyPr>
          <a:lstStyle/>
          <a:p>
            <a:pPr algn="ctr">
              <a:lnSpc>
                <a:spcPct val="90000"/>
              </a:lnSpc>
              <a:spcBef>
                <a:spcPts val="1500"/>
              </a:spcBef>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0000FF"/>
                </a:solidFill>
                <a:latin typeface="Arial" charset="0"/>
              </a:rPr>
              <a:t>A</a:t>
            </a:r>
          </a:p>
        </p:txBody>
      </p:sp>
      <p:grpSp>
        <p:nvGrpSpPr>
          <p:cNvPr id="12296" name="Group 8"/>
          <p:cNvGrpSpPr>
            <a:grpSpLocks/>
          </p:cNvGrpSpPr>
          <p:nvPr/>
        </p:nvGrpSpPr>
        <p:grpSpPr bwMode="auto">
          <a:xfrm>
            <a:off x="4949825" y="3036888"/>
            <a:ext cx="1147763" cy="633412"/>
            <a:chOff x="3118" y="1913"/>
            <a:chExt cx="723" cy="399"/>
          </a:xfrm>
        </p:grpSpPr>
        <p:sp>
          <p:nvSpPr>
            <p:cNvPr id="12297" name="Freeform 9"/>
            <p:cNvSpPr>
              <a:spLocks noChangeArrowheads="1"/>
            </p:cNvSpPr>
            <p:nvPr/>
          </p:nvSpPr>
          <p:spPr bwMode="auto">
            <a:xfrm>
              <a:off x="3118" y="1909"/>
              <a:ext cx="599" cy="417"/>
            </a:xfrm>
            <a:custGeom>
              <a:avLst/>
              <a:gdLst/>
              <a:ahLst/>
              <a:cxnLst>
                <a:cxn ang="0">
                  <a:pos x="2000" y="22"/>
                </a:cxn>
                <a:cxn ang="0">
                  <a:pos x="2229" y="74"/>
                </a:cxn>
                <a:cxn ang="0">
                  <a:pos x="2428" y="143"/>
                </a:cxn>
                <a:cxn ang="0">
                  <a:pos x="2550" y="280"/>
                </a:cxn>
                <a:cxn ang="0">
                  <a:pos x="2626" y="658"/>
                </a:cxn>
                <a:cxn ang="0">
                  <a:pos x="2473" y="1036"/>
                </a:cxn>
                <a:cxn ang="0">
                  <a:pos x="2046" y="1414"/>
                </a:cxn>
                <a:cxn ang="0">
                  <a:pos x="1527" y="1620"/>
                </a:cxn>
                <a:cxn ang="0">
                  <a:pos x="962" y="1757"/>
                </a:cxn>
                <a:cxn ang="0">
                  <a:pos x="320" y="1723"/>
                </a:cxn>
                <a:cxn ang="0">
                  <a:pos x="61" y="1465"/>
                </a:cxn>
                <a:cxn ang="0">
                  <a:pos x="0" y="1208"/>
                </a:cxn>
                <a:cxn ang="0">
                  <a:pos x="152" y="933"/>
                </a:cxn>
                <a:cxn ang="0">
                  <a:pos x="229" y="727"/>
                </a:cxn>
                <a:cxn ang="0">
                  <a:pos x="595" y="434"/>
                </a:cxn>
                <a:cxn ang="0">
                  <a:pos x="962" y="194"/>
                </a:cxn>
                <a:cxn ang="0">
                  <a:pos x="1436" y="40"/>
                </a:cxn>
                <a:cxn ang="0">
                  <a:pos x="1694" y="22"/>
                </a:cxn>
                <a:cxn ang="0">
                  <a:pos x="1954" y="22"/>
                </a:cxn>
                <a:cxn ang="0">
                  <a:pos x="2000" y="22"/>
                </a:cxn>
                <a:cxn ang="0">
                  <a:pos x="2000" y="22"/>
                </a:cxn>
              </a:cxnLst>
              <a:rect l="0" t="0" r="r" b="b"/>
              <a:pathLst>
                <a:path w="2642" h="1838">
                  <a:moveTo>
                    <a:pt x="2000" y="22"/>
                  </a:moveTo>
                  <a:cubicBezTo>
                    <a:pt x="2081" y="34"/>
                    <a:pt x="2153" y="45"/>
                    <a:pt x="2229" y="74"/>
                  </a:cubicBezTo>
                  <a:cubicBezTo>
                    <a:pt x="2285" y="137"/>
                    <a:pt x="2356" y="102"/>
                    <a:pt x="2428" y="143"/>
                  </a:cubicBezTo>
                  <a:cubicBezTo>
                    <a:pt x="2479" y="177"/>
                    <a:pt x="2524" y="223"/>
                    <a:pt x="2550" y="280"/>
                  </a:cubicBezTo>
                  <a:cubicBezTo>
                    <a:pt x="2585" y="366"/>
                    <a:pt x="2641" y="532"/>
                    <a:pt x="2626" y="658"/>
                  </a:cubicBezTo>
                  <a:cubicBezTo>
                    <a:pt x="2611" y="784"/>
                    <a:pt x="2570" y="910"/>
                    <a:pt x="2473" y="1036"/>
                  </a:cubicBezTo>
                  <a:cubicBezTo>
                    <a:pt x="2382" y="1190"/>
                    <a:pt x="2193" y="1327"/>
                    <a:pt x="2046" y="1414"/>
                  </a:cubicBezTo>
                  <a:cubicBezTo>
                    <a:pt x="1923" y="1551"/>
                    <a:pt x="1694" y="1591"/>
                    <a:pt x="1527" y="1620"/>
                  </a:cubicBezTo>
                  <a:cubicBezTo>
                    <a:pt x="1339" y="1654"/>
                    <a:pt x="1155" y="1728"/>
                    <a:pt x="962" y="1757"/>
                  </a:cubicBezTo>
                  <a:cubicBezTo>
                    <a:pt x="748" y="1751"/>
                    <a:pt x="509" y="1837"/>
                    <a:pt x="320" y="1723"/>
                  </a:cubicBezTo>
                  <a:cubicBezTo>
                    <a:pt x="229" y="1665"/>
                    <a:pt x="106" y="1574"/>
                    <a:pt x="61" y="1465"/>
                  </a:cubicBezTo>
                  <a:cubicBezTo>
                    <a:pt x="40" y="1414"/>
                    <a:pt x="0" y="1208"/>
                    <a:pt x="0" y="1208"/>
                  </a:cubicBezTo>
                  <a:cubicBezTo>
                    <a:pt x="15" y="1059"/>
                    <a:pt x="35" y="1024"/>
                    <a:pt x="152" y="933"/>
                  </a:cubicBezTo>
                  <a:cubicBezTo>
                    <a:pt x="193" y="801"/>
                    <a:pt x="147" y="835"/>
                    <a:pt x="229" y="727"/>
                  </a:cubicBezTo>
                  <a:cubicBezTo>
                    <a:pt x="341" y="566"/>
                    <a:pt x="407" y="503"/>
                    <a:pt x="595" y="434"/>
                  </a:cubicBezTo>
                  <a:cubicBezTo>
                    <a:pt x="667" y="372"/>
                    <a:pt x="886" y="240"/>
                    <a:pt x="962" y="194"/>
                  </a:cubicBezTo>
                  <a:cubicBezTo>
                    <a:pt x="1120" y="102"/>
                    <a:pt x="1252" y="51"/>
                    <a:pt x="1436" y="40"/>
                  </a:cubicBezTo>
                  <a:cubicBezTo>
                    <a:pt x="1583" y="0"/>
                    <a:pt x="1608" y="28"/>
                    <a:pt x="1694" y="22"/>
                  </a:cubicBezTo>
                  <a:cubicBezTo>
                    <a:pt x="1781" y="17"/>
                    <a:pt x="1903" y="22"/>
                    <a:pt x="1954" y="22"/>
                  </a:cubicBezTo>
                  <a:cubicBezTo>
                    <a:pt x="2005" y="22"/>
                    <a:pt x="1990" y="22"/>
                    <a:pt x="2000" y="22"/>
                  </a:cubicBezTo>
                  <a:lnTo>
                    <a:pt x="2000" y="22"/>
                  </a:lnTo>
                </a:path>
              </a:pathLst>
            </a:custGeom>
            <a:noFill/>
            <a:ln w="3240">
              <a:solidFill>
                <a:srgbClr val="0000FF"/>
              </a:solidFill>
              <a:round/>
              <a:headEnd/>
              <a:tailEnd/>
            </a:ln>
          </p:spPr>
          <p:txBody>
            <a:bodyPr wrap="none" anchor="ctr"/>
            <a:lstStyle/>
            <a:p>
              <a:endParaRPr lang="es-ES"/>
            </a:p>
          </p:txBody>
        </p:sp>
        <p:grpSp>
          <p:nvGrpSpPr>
            <p:cNvPr id="12298" name="Group 10"/>
            <p:cNvGrpSpPr>
              <a:grpSpLocks/>
            </p:cNvGrpSpPr>
            <p:nvPr/>
          </p:nvGrpSpPr>
          <p:grpSpPr bwMode="auto">
            <a:xfrm>
              <a:off x="3447" y="1976"/>
              <a:ext cx="394" cy="129"/>
              <a:chOff x="3447" y="1976"/>
              <a:chExt cx="394" cy="129"/>
            </a:xfrm>
          </p:grpSpPr>
          <p:sp>
            <p:nvSpPr>
              <p:cNvPr id="12299" name="AutoShape 11"/>
              <p:cNvSpPr>
                <a:spLocks noChangeArrowheads="1"/>
              </p:cNvSpPr>
              <p:nvPr/>
            </p:nvSpPr>
            <p:spPr bwMode="auto">
              <a:xfrm>
                <a:off x="3492" y="2001"/>
                <a:ext cx="309" cy="85"/>
              </a:xfrm>
              <a:prstGeom prst="roundRect">
                <a:avLst>
                  <a:gd name="adj" fmla="val 14282"/>
                </a:avLst>
              </a:prstGeom>
              <a:solidFill>
                <a:srgbClr val="B2DAAA"/>
              </a:solidFill>
              <a:ln w="9525">
                <a:noFill/>
                <a:round/>
                <a:headEnd/>
                <a:tailEnd/>
              </a:ln>
            </p:spPr>
            <p:txBody>
              <a:bodyPr wrap="none" anchor="ctr"/>
              <a:lstStyle/>
              <a:p>
                <a:endParaRPr lang="es-ES"/>
              </a:p>
            </p:txBody>
          </p:sp>
          <p:sp>
            <p:nvSpPr>
              <p:cNvPr id="12300" name="AutoShape 12"/>
              <p:cNvSpPr>
                <a:spLocks noChangeArrowheads="1"/>
              </p:cNvSpPr>
              <p:nvPr/>
            </p:nvSpPr>
            <p:spPr bwMode="auto">
              <a:xfrm rot="60000">
                <a:off x="3449" y="1980"/>
                <a:ext cx="393" cy="121"/>
              </a:xfrm>
              <a:prstGeom prst="roundRect">
                <a:avLst>
                  <a:gd name="adj" fmla="val 833"/>
                </a:avLst>
              </a:prstGeom>
              <a:noFill/>
              <a:ln w="9525">
                <a:noFill/>
                <a:round/>
                <a:headEnd/>
                <a:tailEnd/>
              </a:ln>
            </p:spPr>
            <p:txBody>
              <a:bodyPr wrap="none" lIns="90000" tIns="46800" rIns="90000" bIns="46800">
                <a:spAutoFit/>
              </a:bodyPr>
              <a:lstStyle/>
              <a:p>
                <a:pPr algn="ctr">
                  <a:lnSpc>
                    <a:spcPct val="7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1024 mb</a:t>
                </a:r>
              </a:p>
            </p:txBody>
          </p:sp>
        </p:grpSp>
      </p:grpSp>
      <p:grpSp>
        <p:nvGrpSpPr>
          <p:cNvPr id="12301" name="Group 13"/>
          <p:cNvGrpSpPr>
            <a:grpSpLocks/>
          </p:cNvGrpSpPr>
          <p:nvPr/>
        </p:nvGrpSpPr>
        <p:grpSpPr bwMode="auto">
          <a:xfrm>
            <a:off x="4741863" y="2943225"/>
            <a:ext cx="1716087" cy="876300"/>
            <a:chOff x="2987" y="1854"/>
            <a:chExt cx="1081" cy="552"/>
          </a:xfrm>
        </p:grpSpPr>
        <p:sp>
          <p:nvSpPr>
            <p:cNvPr id="12302" name="Freeform 14"/>
            <p:cNvSpPr>
              <a:spLocks noChangeArrowheads="1"/>
            </p:cNvSpPr>
            <p:nvPr/>
          </p:nvSpPr>
          <p:spPr bwMode="auto">
            <a:xfrm>
              <a:off x="2985" y="1854"/>
              <a:ext cx="856" cy="554"/>
            </a:xfrm>
            <a:custGeom>
              <a:avLst/>
              <a:gdLst/>
              <a:ahLst/>
              <a:cxnLst>
                <a:cxn ang="0">
                  <a:pos x="2091" y="0"/>
                </a:cxn>
                <a:cxn ang="0">
                  <a:pos x="2534" y="16"/>
                </a:cxn>
                <a:cxn ang="0">
                  <a:pos x="3239" y="198"/>
                </a:cxn>
                <a:cxn ang="0">
                  <a:pos x="3468" y="347"/>
                </a:cxn>
                <a:cxn ang="0">
                  <a:pos x="3607" y="479"/>
                </a:cxn>
                <a:cxn ang="0">
                  <a:pos x="3683" y="645"/>
                </a:cxn>
                <a:cxn ang="0">
                  <a:pos x="3774" y="976"/>
                </a:cxn>
                <a:cxn ang="0">
                  <a:pos x="3744" y="1274"/>
                </a:cxn>
                <a:cxn ang="0">
                  <a:pos x="3683" y="1544"/>
                </a:cxn>
                <a:cxn ang="0">
                  <a:pos x="3407" y="1787"/>
                </a:cxn>
                <a:cxn ang="0">
                  <a:pos x="3208" y="1986"/>
                </a:cxn>
                <a:cxn ang="0">
                  <a:pos x="2978" y="2134"/>
                </a:cxn>
                <a:cxn ang="0">
                  <a:pos x="2489" y="2273"/>
                </a:cxn>
                <a:cxn ang="0">
                  <a:pos x="2060" y="2350"/>
                </a:cxn>
                <a:cxn ang="0">
                  <a:pos x="1616" y="2416"/>
                </a:cxn>
                <a:cxn ang="0">
                  <a:pos x="1142" y="2438"/>
                </a:cxn>
                <a:cxn ang="0">
                  <a:pos x="713" y="2383"/>
                </a:cxn>
                <a:cxn ang="0">
                  <a:pos x="667" y="2350"/>
                </a:cxn>
                <a:cxn ang="0">
                  <a:pos x="591" y="2333"/>
                </a:cxn>
                <a:cxn ang="0">
                  <a:pos x="545" y="2284"/>
                </a:cxn>
                <a:cxn ang="0">
                  <a:pos x="454" y="2251"/>
                </a:cxn>
                <a:cxn ang="0">
                  <a:pos x="286" y="2118"/>
                </a:cxn>
                <a:cxn ang="0">
                  <a:pos x="86" y="1919"/>
                </a:cxn>
                <a:cxn ang="0">
                  <a:pos x="10" y="1621"/>
                </a:cxn>
                <a:cxn ang="0">
                  <a:pos x="178" y="993"/>
                </a:cxn>
                <a:cxn ang="0">
                  <a:pos x="316" y="811"/>
                </a:cxn>
                <a:cxn ang="0">
                  <a:pos x="499" y="612"/>
                </a:cxn>
                <a:cxn ang="0">
                  <a:pos x="913" y="331"/>
                </a:cxn>
                <a:cxn ang="0">
                  <a:pos x="1755" y="66"/>
                </a:cxn>
                <a:cxn ang="0">
                  <a:pos x="2091" y="0"/>
                </a:cxn>
                <a:cxn ang="0">
                  <a:pos x="2091" y="0"/>
                </a:cxn>
              </a:cxnLst>
              <a:rect l="0" t="0" r="r" b="b"/>
              <a:pathLst>
                <a:path w="3775" h="2444">
                  <a:moveTo>
                    <a:pt x="2091" y="0"/>
                  </a:moveTo>
                  <a:cubicBezTo>
                    <a:pt x="2239" y="5"/>
                    <a:pt x="2387" y="5"/>
                    <a:pt x="2534" y="16"/>
                  </a:cubicBezTo>
                  <a:cubicBezTo>
                    <a:pt x="2770" y="33"/>
                    <a:pt x="3004" y="159"/>
                    <a:pt x="3239" y="198"/>
                  </a:cubicBezTo>
                  <a:cubicBezTo>
                    <a:pt x="3310" y="259"/>
                    <a:pt x="3392" y="292"/>
                    <a:pt x="3468" y="347"/>
                  </a:cubicBezTo>
                  <a:cubicBezTo>
                    <a:pt x="3529" y="391"/>
                    <a:pt x="3534" y="452"/>
                    <a:pt x="3607" y="479"/>
                  </a:cubicBezTo>
                  <a:cubicBezTo>
                    <a:pt x="3647" y="606"/>
                    <a:pt x="3617" y="551"/>
                    <a:pt x="3683" y="645"/>
                  </a:cubicBezTo>
                  <a:cubicBezTo>
                    <a:pt x="3719" y="761"/>
                    <a:pt x="3759" y="844"/>
                    <a:pt x="3774" y="976"/>
                  </a:cubicBezTo>
                  <a:cubicBezTo>
                    <a:pt x="3774" y="987"/>
                    <a:pt x="3764" y="1213"/>
                    <a:pt x="3744" y="1274"/>
                  </a:cubicBezTo>
                  <a:cubicBezTo>
                    <a:pt x="3713" y="1368"/>
                    <a:pt x="3739" y="1461"/>
                    <a:pt x="3683" y="1544"/>
                  </a:cubicBezTo>
                  <a:cubicBezTo>
                    <a:pt x="3627" y="1627"/>
                    <a:pt x="3483" y="1716"/>
                    <a:pt x="3407" y="1787"/>
                  </a:cubicBezTo>
                  <a:cubicBezTo>
                    <a:pt x="3366" y="1853"/>
                    <a:pt x="3275" y="1964"/>
                    <a:pt x="3208" y="1986"/>
                  </a:cubicBezTo>
                  <a:cubicBezTo>
                    <a:pt x="3158" y="2068"/>
                    <a:pt x="3060" y="2090"/>
                    <a:pt x="2978" y="2134"/>
                  </a:cubicBezTo>
                  <a:cubicBezTo>
                    <a:pt x="2856" y="2184"/>
                    <a:pt x="2642" y="2240"/>
                    <a:pt x="2489" y="2273"/>
                  </a:cubicBezTo>
                  <a:cubicBezTo>
                    <a:pt x="2336" y="2306"/>
                    <a:pt x="2204" y="2328"/>
                    <a:pt x="2060" y="2350"/>
                  </a:cubicBezTo>
                  <a:cubicBezTo>
                    <a:pt x="1918" y="2399"/>
                    <a:pt x="1616" y="2416"/>
                    <a:pt x="1616" y="2416"/>
                  </a:cubicBezTo>
                  <a:cubicBezTo>
                    <a:pt x="1458" y="2432"/>
                    <a:pt x="1290" y="2443"/>
                    <a:pt x="1142" y="2438"/>
                  </a:cubicBezTo>
                  <a:cubicBezTo>
                    <a:pt x="994" y="2432"/>
                    <a:pt x="791" y="2399"/>
                    <a:pt x="713" y="2383"/>
                  </a:cubicBezTo>
                  <a:cubicBezTo>
                    <a:pt x="698" y="2372"/>
                    <a:pt x="683" y="2355"/>
                    <a:pt x="667" y="2350"/>
                  </a:cubicBezTo>
                  <a:cubicBezTo>
                    <a:pt x="642" y="2339"/>
                    <a:pt x="616" y="2344"/>
                    <a:pt x="591" y="2333"/>
                  </a:cubicBezTo>
                  <a:cubicBezTo>
                    <a:pt x="571" y="2322"/>
                    <a:pt x="566" y="2295"/>
                    <a:pt x="545" y="2284"/>
                  </a:cubicBezTo>
                  <a:cubicBezTo>
                    <a:pt x="515" y="2267"/>
                    <a:pt x="454" y="2251"/>
                    <a:pt x="454" y="2251"/>
                  </a:cubicBezTo>
                  <a:cubicBezTo>
                    <a:pt x="413" y="2207"/>
                    <a:pt x="336" y="2134"/>
                    <a:pt x="286" y="2118"/>
                  </a:cubicBezTo>
                  <a:cubicBezTo>
                    <a:pt x="260" y="2079"/>
                    <a:pt x="127" y="1952"/>
                    <a:pt x="86" y="1919"/>
                  </a:cubicBezTo>
                  <a:cubicBezTo>
                    <a:pt x="50" y="1809"/>
                    <a:pt x="25" y="1749"/>
                    <a:pt x="10" y="1621"/>
                  </a:cubicBezTo>
                  <a:cubicBezTo>
                    <a:pt x="20" y="1423"/>
                    <a:pt x="0" y="1119"/>
                    <a:pt x="178" y="993"/>
                  </a:cubicBezTo>
                  <a:cubicBezTo>
                    <a:pt x="198" y="926"/>
                    <a:pt x="265" y="866"/>
                    <a:pt x="316" y="811"/>
                  </a:cubicBezTo>
                  <a:cubicBezTo>
                    <a:pt x="331" y="756"/>
                    <a:pt x="443" y="650"/>
                    <a:pt x="499" y="612"/>
                  </a:cubicBezTo>
                  <a:cubicBezTo>
                    <a:pt x="540" y="485"/>
                    <a:pt x="796" y="364"/>
                    <a:pt x="913" y="331"/>
                  </a:cubicBezTo>
                  <a:cubicBezTo>
                    <a:pt x="1240" y="242"/>
                    <a:pt x="1418" y="115"/>
                    <a:pt x="1755" y="66"/>
                  </a:cubicBezTo>
                  <a:cubicBezTo>
                    <a:pt x="1882" y="22"/>
                    <a:pt x="1953" y="22"/>
                    <a:pt x="2091" y="0"/>
                  </a:cubicBezTo>
                  <a:lnTo>
                    <a:pt x="2091" y="0"/>
                  </a:lnTo>
                </a:path>
              </a:pathLst>
            </a:custGeom>
            <a:noFill/>
            <a:ln w="3240">
              <a:solidFill>
                <a:srgbClr val="0000FF"/>
              </a:solidFill>
              <a:round/>
              <a:headEnd/>
              <a:tailEnd/>
            </a:ln>
          </p:spPr>
          <p:txBody>
            <a:bodyPr wrap="none" anchor="ctr"/>
            <a:lstStyle/>
            <a:p>
              <a:endParaRPr lang="es-ES"/>
            </a:p>
          </p:txBody>
        </p:sp>
        <p:grpSp>
          <p:nvGrpSpPr>
            <p:cNvPr id="12303" name="Group 15"/>
            <p:cNvGrpSpPr>
              <a:grpSpLocks/>
            </p:cNvGrpSpPr>
            <p:nvPr/>
          </p:nvGrpSpPr>
          <p:grpSpPr bwMode="auto">
            <a:xfrm>
              <a:off x="3672" y="2099"/>
              <a:ext cx="396" cy="116"/>
              <a:chOff x="3672" y="2099"/>
              <a:chExt cx="396" cy="116"/>
            </a:xfrm>
          </p:grpSpPr>
          <p:sp>
            <p:nvSpPr>
              <p:cNvPr id="12304" name="AutoShape 16"/>
              <p:cNvSpPr>
                <a:spLocks noChangeArrowheads="1"/>
              </p:cNvSpPr>
              <p:nvPr/>
            </p:nvSpPr>
            <p:spPr bwMode="auto">
              <a:xfrm>
                <a:off x="3710" y="2115"/>
                <a:ext cx="326" cy="95"/>
              </a:xfrm>
              <a:prstGeom prst="roundRect">
                <a:avLst>
                  <a:gd name="adj" fmla="val 12764"/>
                </a:avLst>
              </a:prstGeom>
              <a:solidFill>
                <a:srgbClr val="B2DAAA"/>
              </a:solidFill>
              <a:ln w="9525">
                <a:noFill/>
                <a:round/>
                <a:headEnd/>
                <a:tailEnd/>
              </a:ln>
            </p:spPr>
            <p:txBody>
              <a:bodyPr wrap="none" anchor="ctr"/>
              <a:lstStyle/>
              <a:p>
                <a:endParaRPr lang="es-ES"/>
              </a:p>
            </p:txBody>
          </p:sp>
          <p:sp>
            <p:nvSpPr>
              <p:cNvPr id="12305" name="AutoShape 17"/>
              <p:cNvSpPr>
                <a:spLocks noChangeArrowheads="1"/>
              </p:cNvSpPr>
              <p:nvPr/>
            </p:nvSpPr>
            <p:spPr bwMode="auto">
              <a:xfrm>
                <a:off x="3672" y="2099"/>
                <a:ext cx="397" cy="116"/>
              </a:xfrm>
              <a:prstGeom prst="roundRect">
                <a:avLst>
                  <a:gd name="adj" fmla="val 861"/>
                </a:avLst>
              </a:prstGeom>
              <a:noFill/>
              <a:ln w="9525">
                <a:noFill/>
                <a:round/>
                <a:headEnd/>
                <a:tailEnd/>
              </a:ln>
            </p:spPr>
            <p:txBody>
              <a:bodyPr wrap="none" lIns="90000" tIns="46800" rIns="90000" bIns="46800">
                <a:spAutoFit/>
              </a:bodyPr>
              <a:lstStyle/>
              <a:p>
                <a:pPr algn="ctr">
                  <a:lnSpc>
                    <a:spcPct val="6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1020 mb</a:t>
                </a:r>
              </a:p>
            </p:txBody>
          </p:sp>
        </p:grpSp>
      </p:grpSp>
      <p:grpSp>
        <p:nvGrpSpPr>
          <p:cNvPr id="12306" name="Group 18"/>
          <p:cNvGrpSpPr>
            <a:grpSpLocks/>
          </p:cNvGrpSpPr>
          <p:nvPr/>
        </p:nvGrpSpPr>
        <p:grpSpPr bwMode="auto">
          <a:xfrm>
            <a:off x="4540250" y="2887663"/>
            <a:ext cx="2230438" cy="1120775"/>
            <a:chOff x="2860" y="1819"/>
            <a:chExt cx="1405" cy="706"/>
          </a:xfrm>
        </p:grpSpPr>
        <p:sp>
          <p:nvSpPr>
            <p:cNvPr id="12307" name="Freeform 19"/>
            <p:cNvSpPr>
              <a:spLocks noChangeArrowheads="1"/>
            </p:cNvSpPr>
            <p:nvPr/>
          </p:nvSpPr>
          <p:spPr bwMode="auto">
            <a:xfrm>
              <a:off x="2858" y="1818"/>
              <a:ext cx="1207" cy="719"/>
            </a:xfrm>
            <a:custGeom>
              <a:avLst/>
              <a:gdLst/>
              <a:ahLst/>
              <a:cxnLst>
                <a:cxn ang="0">
                  <a:pos x="3248" y="22"/>
                </a:cxn>
                <a:cxn ang="0">
                  <a:pos x="3875" y="89"/>
                </a:cxn>
                <a:cxn ang="0">
                  <a:pos x="4196" y="156"/>
                </a:cxn>
                <a:cxn ang="0">
                  <a:pos x="4548" y="240"/>
                </a:cxn>
                <a:cxn ang="0">
                  <a:pos x="4762" y="391"/>
                </a:cxn>
                <a:cxn ang="0">
                  <a:pos x="5129" y="884"/>
                </a:cxn>
                <a:cxn ang="0">
                  <a:pos x="5282" y="1254"/>
                </a:cxn>
                <a:cxn ang="0">
                  <a:pos x="5083" y="1954"/>
                </a:cxn>
                <a:cxn ang="0">
                  <a:pos x="4731" y="2323"/>
                </a:cxn>
                <a:cxn ang="0">
                  <a:pos x="4365" y="2559"/>
                </a:cxn>
                <a:cxn ang="0">
                  <a:pos x="3339" y="2929"/>
                </a:cxn>
                <a:cxn ang="0">
                  <a:pos x="2437" y="3097"/>
                </a:cxn>
                <a:cxn ang="0">
                  <a:pos x="1428" y="3079"/>
                </a:cxn>
                <a:cxn ang="0">
                  <a:pos x="1045" y="2962"/>
                </a:cxn>
                <a:cxn ang="0">
                  <a:pos x="632" y="2744"/>
                </a:cxn>
                <a:cxn ang="0">
                  <a:pos x="342" y="2425"/>
                </a:cxn>
                <a:cxn ang="0">
                  <a:pos x="157" y="2088"/>
                </a:cxn>
                <a:cxn ang="0">
                  <a:pos x="35" y="1769"/>
                </a:cxn>
                <a:cxn ang="0">
                  <a:pos x="20" y="1466"/>
                </a:cxn>
                <a:cxn ang="0">
                  <a:pos x="173" y="1114"/>
                </a:cxn>
                <a:cxn ang="0">
                  <a:pos x="326" y="913"/>
                </a:cxn>
                <a:cxn ang="0">
                  <a:pos x="632" y="643"/>
                </a:cxn>
                <a:cxn ang="0">
                  <a:pos x="800" y="543"/>
                </a:cxn>
                <a:cxn ang="0">
                  <a:pos x="1152" y="341"/>
                </a:cxn>
                <a:cxn ang="0">
                  <a:pos x="2345" y="5"/>
                </a:cxn>
                <a:cxn ang="0">
                  <a:pos x="3339" y="5"/>
                </a:cxn>
              </a:cxnLst>
              <a:rect l="0" t="0" r="r" b="b"/>
              <a:pathLst>
                <a:path w="5323" h="3171">
                  <a:moveTo>
                    <a:pt x="3248" y="22"/>
                  </a:moveTo>
                  <a:cubicBezTo>
                    <a:pt x="3278" y="22"/>
                    <a:pt x="3665" y="72"/>
                    <a:pt x="3875" y="89"/>
                  </a:cubicBezTo>
                  <a:cubicBezTo>
                    <a:pt x="4043" y="117"/>
                    <a:pt x="4084" y="134"/>
                    <a:pt x="4196" y="156"/>
                  </a:cubicBezTo>
                  <a:cubicBezTo>
                    <a:pt x="4309" y="179"/>
                    <a:pt x="4456" y="201"/>
                    <a:pt x="4548" y="240"/>
                  </a:cubicBezTo>
                  <a:cubicBezTo>
                    <a:pt x="4619" y="291"/>
                    <a:pt x="4690" y="341"/>
                    <a:pt x="4762" y="391"/>
                  </a:cubicBezTo>
                  <a:cubicBezTo>
                    <a:pt x="4844" y="492"/>
                    <a:pt x="5063" y="750"/>
                    <a:pt x="5129" y="884"/>
                  </a:cubicBezTo>
                  <a:cubicBezTo>
                    <a:pt x="5155" y="996"/>
                    <a:pt x="5231" y="1147"/>
                    <a:pt x="5282" y="1254"/>
                  </a:cubicBezTo>
                  <a:cubicBezTo>
                    <a:pt x="5322" y="1534"/>
                    <a:pt x="5282" y="1651"/>
                    <a:pt x="5083" y="1954"/>
                  </a:cubicBezTo>
                  <a:cubicBezTo>
                    <a:pt x="5007" y="2150"/>
                    <a:pt x="4844" y="2234"/>
                    <a:pt x="4731" y="2323"/>
                  </a:cubicBezTo>
                  <a:cubicBezTo>
                    <a:pt x="4660" y="2436"/>
                    <a:pt x="4477" y="2514"/>
                    <a:pt x="4365" y="2559"/>
                  </a:cubicBezTo>
                  <a:cubicBezTo>
                    <a:pt x="4023" y="2699"/>
                    <a:pt x="3707" y="2878"/>
                    <a:pt x="3339" y="2929"/>
                  </a:cubicBezTo>
                  <a:cubicBezTo>
                    <a:pt x="3018" y="3012"/>
                    <a:pt x="2758" y="3085"/>
                    <a:pt x="2437" y="3097"/>
                  </a:cubicBezTo>
                  <a:cubicBezTo>
                    <a:pt x="2004" y="3085"/>
                    <a:pt x="1794" y="3170"/>
                    <a:pt x="1428" y="3079"/>
                  </a:cubicBezTo>
                  <a:cubicBezTo>
                    <a:pt x="1315" y="3052"/>
                    <a:pt x="1157" y="3001"/>
                    <a:pt x="1045" y="2962"/>
                  </a:cubicBezTo>
                  <a:cubicBezTo>
                    <a:pt x="923" y="2900"/>
                    <a:pt x="749" y="2838"/>
                    <a:pt x="632" y="2744"/>
                  </a:cubicBezTo>
                  <a:cubicBezTo>
                    <a:pt x="530" y="2655"/>
                    <a:pt x="454" y="2503"/>
                    <a:pt x="342" y="2425"/>
                  </a:cubicBezTo>
                  <a:cubicBezTo>
                    <a:pt x="259" y="2329"/>
                    <a:pt x="198" y="2144"/>
                    <a:pt x="157" y="2088"/>
                  </a:cubicBezTo>
                  <a:cubicBezTo>
                    <a:pt x="106" y="1993"/>
                    <a:pt x="40" y="1910"/>
                    <a:pt x="35" y="1769"/>
                  </a:cubicBezTo>
                  <a:cubicBezTo>
                    <a:pt x="20" y="1669"/>
                    <a:pt x="0" y="1562"/>
                    <a:pt x="20" y="1466"/>
                  </a:cubicBezTo>
                  <a:cubicBezTo>
                    <a:pt x="40" y="1361"/>
                    <a:pt x="122" y="1203"/>
                    <a:pt x="173" y="1114"/>
                  </a:cubicBezTo>
                  <a:cubicBezTo>
                    <a:pt x="208" y="1080"/>
                    <a:pt x="296" y="946"/>
                    <a:pt x="326" y="913"/>
                  </a:cubicBezTo>
                  <a:cubicBezTo>
                    <a:pt x="403" y="834"/>
                    <a:pt x="555" y="722"/>
                    <a:pt x="632" y="643"/>
                  </a:cubicBezTo>
                  <a:cubicBezTo>
                    <a:pt x="672" y="599"/>
                    <a:pt x="749" y="576"/>
                    <a:pt x="800" y="543"/>
                  </a:cubicBezTo>
                  <a:cubicBezTo>
                    <a:pt x="862" y="442"/>
                    <a:pt x="1045" y="380"/>
                    <a:pt x="1152" y="341"/>
                  </a:cubicBezTo>
                  <a:cubicBezTo>
                    <a:pt x="1555" y="195"/>
                    <a:pt x="1906" y="11"/>
                    <a:pt x="2345" y="5"/>
                  </a:cubicBezTo>
                  <a:cubicBezTo>
                    <a:pt x="2677" y="0"/>
                    <a:pt x="3008" y="5"/>
                    <a:pt x="3339" y="5"/>
                  </a:cubicBezTo>
                </a:path>
              </a:pathLst>
            </a:custGeom>
            <a:noFill/>
            <a:ln w="3240">
              <a:solidFill>
                <a:srgbClr val="0000FF"/>
              </a:solidFill>
              <a:round/>
              <a:headEnd/>
              <a:tailEnd/>
            </a:ln>
          </p:spPr>
          <p:txBody>
            <a:bodyPr/>
            <a:lstStyle/>
            <a:p>
              <a:endParaRPr lang="es-ES"/>
            </a:p>
          </p:txBody>
        </p:sp>
        <p:grpSp>
          <p:nvGrpSpPr>
            <p:cNvPr id="12308" name="Group 20"/>
            <p:cNvGrpSpPr>
              <a:grpSpLocks/>
            </p:cNvGrpSpPr>
            <p:nvPr/>
          </p:nvGrpSpPr>
          <p:grpSpPr bwMode="auto">
            <a:xfrm>
              <a:off x="3767" y="2200"/>
              <a:ext cx="498" cy="168"/>
              <a:chOff x="3767" y="2200"/>
              <a:chExt cx="498" cy="168"/>
            </a:xfrm>
          </p:grpSpPr>
          <p:sp>
            <p:nvSpPr>
              <p:cNvPr id="12309" name="AutoShape 21"/>
              <p:cNvSpPr>
                <a:spLocks noChangeArrowheads="1"/>
              </p:cNvSpPr>
              <p:nvPr/>
            </p:nvSpPr>
            <p:spPr bwMode="auto">
              <a:xfrm>
                <a:off x="3851" y="2216"/>
                <a:ext cx="325" cy="65"/>
              </a:xfrm>
              <a:prstGeom prst="roundRect">
                <a:avLst>
                  <a:gd name="adj" fmla="val 21875"/>
                </a:avLst>
              </a:prstGeom>
              <a:solidFill>
                <a:srgbClr val="B2DAAA"/>
              </a:solidFill>
              <a:ln w="9525">
                <a:noFill/>
                <a:round/>
                <a:headEnd/>
                <a:tailEnd/>
              </a:ln>
            </p:spPr>
            <p:txBody>
              <a:bodyPr wrap="none" anchor="ctr"/>
              <a:lstStyle/>
              <a:p>
                <a:endParaRPr lang="es-ES"/>
              </a:p>
            </p:txBody>
          </p:sp>
          <p:sp>
            <p:nvSpPr>
              <p:cNvPr id="12310" name="Text Box 22"/>
              <p:cNvSpPr txBox="1">
                <a:spLocks noChangeArrowheads="1"/>
              </p:cNvSpPr>
              <p:nvPr/>
            </p:nvSpPr>
            <p:spPr bwMode="auto">
              <a:xfrm rot="60000">
                <a:off x="3768" y="2202"/>
                <a:ext cx="498" cy="164"/>
              </a:xfrm>
              <a:prstGeom prst="rect">
                <a:avLst/>
              </a:prstGeom>
              <a:noFill/>
              <a:ln w="9525">
                <a:noFill/>
                <a:miter lim="800000"/>
                <a:headEnd/>
                <a:tailEnd/>
              </a:ln>
            </p:spPr>
            <p:txBody>
              <a:bodyPr lIns="90000" tIns="46800" rIns="90000" bIns="46800">
                <a:spAutoFit/>
              </a:bodyPr>
              <a:lstStyle/>
              <a:p>
                <a:pPr algn="ctr">
                  <a:lnSpc>
                    <a:spcPct val="7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1016 mb</a:t>
                </a:r>
              </a:p>
            </p:txBody>
          </p:sp>
        </p:grpSp>
      </p:grpSp>
      <p:grpSp>
        <p:nvGrpSpPr>
          <p:cNvPr id="12311" name="Group 23"/>
          <p:cNvGrpSpPr>
            <a:grpSpLocks/>
          </p:cNvGrpSpPr>
          <p:nvPr/>
        </p:nvGrpSpPr>
        <p:grpSpPr bwMode="auto">
          <a:xfrm>
            <a:off x="2239963" y="2740025"/>
            <a:ext cx="4545012" cy="1754188"/>
            <a:chOff x="1411" y="1726"/>
            <a:chExt cx="2863" cy="1105"/>
          </a:xfrm>
        </p:grpSpPr>
        <p:grpSp>
          <p:nvGrpSpPr>
            <p:cNvPr id="12312" name="Group 24"/>
            <p:cNvGrpSpPr>
              <a:grpSpLocks/>
            </p:cNvGrpSpPr>
            <p:nvPr/>
          </p:nvGrpSpPr>
          <p:grpSpPr bwMode="auto">
            <a:xfrm>
              <a:off x="2730" y="1740"/>
              <a:ext cx="1544" cy="905"/>
              <a:chOff x="2730" y="1740"/>
              <a:chExt cx="1544" cy="905"/>
            </a:xfrm>
          </p:grpSpPr>
          <p:sp>
            <p:nvSpPr>
              <p:cNvPr id="12313" name="Freeform 25"/>
              <p:cNvSpPr>
                <a:spLocks noChangeArrowheads="1"/>
              </p:cNvSpPr>
              <p:nvPr/>
            </p:nvSpPr>
            <p:spPr bwMode="auto">
              <a:xfrm>
                <a:off x="2730" y="1734"/>
                <a:ext cx="1472" cy="917"/>
              </a:xfrm>
              <a:custGeom>
                <a:avLst/>
                <a:gdLst/>
                <a:ahLst/>
                <a:cxnLst>
                  <a:cxn ang="0">
                    <a:pos x="3648" y="27"/>
                  </a:cxn>
                  <a:cxn ang="0">
                    <a:pos x="4518" y="105"/>
                  </a:cxn>
                  <a:cxn ang="0">
                    <a:pos x="5022" y="127"/>
                  </a:cxn>
                  <a:cxn ang="0">
                    <a:pos x="5648" y="239"/>
                  </a:cxn>
                  <a:cxn ang="0">
                    <a:pos x="5907" y="440"/>
                  </a:cxn>
                  <a:cxn ang="0">
                    <a:pos x="6060" y="524"/>
                  </a:cxn>
                  <a:cxn ang="0">
                    <a:pos x="6182" y="673"/>
                  </a:cxn>
                  <a:cxn ang="0">
                    <a:pos x="6259" y="841"/>
                  </a:cxn>
                  <a:cxn ang="0">
                    <a:pos x="6381" y="1192"/>
                  </a:cxn>
                  <a:cxn ang="0">
                    <a:pos x="6488" y="1727"/>
                  </a:cxn>
                  <a:cxn ang="0">
                    <a:pos x="6365" y="2502"/>
                  </a:cxn>
                  <a:cxn ang="0">
                    <a:pos x="5968" y="3105"/>
                  </a:cxn>
                  <a:cxn ang="0">
                    <a:pos x="5495" y="3367"/>
                  </a:cxn>
                  <a:cxn ang="0">
                    <a:pos x="4732" y="3567"/>
                  </a:cxn>
                  <a:cxn ang="0">
                    <a:pos x="4014" y="3767"/>
                  </a:cxn>
                  <a:cxn ang="0">
                    <a:pos x="3450" y="3884"/>
                  </a:cxn>
                  <a:cxn ang="0">
                    <a:pos x="2839" y="3968"/>
                  </a:cxn>
                  <a:cxn ang="0">
                    <a:pos x="2198" y="4018"/>
                  </a:cxn>
                  <a:cxn ang="0">
                    <a:pos x="1725" y="3907"/>
                  </a:cxn>
                  <a:cxn ang="0">
                    <a:pos x="1206" y="3673"/>
                  </a:cxn>
                  <a:cxn ang="0">
                    <a:pos x="763" y="3433"/>
                  </a:cxn>
                  <a:cxn ang="0">
                    <a:pos x="473" y="3065"/>
                  </a:cxn>
                  <a:cxn ang="0">
                    <a:pos x="167" y="2630"/>
                  </a:cxn>
                  <a:cxn ang="0">
                    <a:pos x="0" y="1995"/>
                  </a:cxn>
                  <a:cxn ang="0">
                    <a:pos x="152" y="1410"/>
                  </a:cxn>
                  <a:cxn ang="0">
                    <a:pos x="335" y="1192"/>
                  </a:cxn>
                  <a:cxn ang="0">
                    <a:pos x="625" y="941"/>
                  </a:cxn>
                  <a:cxn ang="0">
                    <a:pos x="870" y="791"/>
                  </a:cxn>
                  <a:cxn ang="0">
                    <a:pos x="1099" y="657"/>
                  </a:cxn>
                  <a:cxn ang="0">
                    <a:pos x="1648" y="373"/>
                  </a:cxn>
                  <a:cxn ang="0">
                    <a:pos x="2488" y="161"/>
                  </a:cxn>
                  <a:cxn ang="0">
                    <a:pos x="3129" y="60"/>
                  </a:cxn>
                  <a:cxn ang="0">
                    <a:pos x="4045" y="60"/>
                  </a:cxn>
                  <a:cxn ang="0">
                    <a:pos x="4167" y="94"/>
                  </a:cxn>
                </a:cxnLst>
                <a:rect l="0" t="0" r="r" b="b"/>
                <a:pathLst>
                  <a:path w="6489" h="4042">
                    <a:moveTo>
                      <a:pt x="3648" y="27"/>
                    </a:moveTo>
                    <a:cubicBezTo>
                      <a:pt x="3953" y="44"/>
                      <a:pt x="4213" y="133"/>
                      <a:pt x="4518" y="105"/>
                    </a:cubicBezTo>
                    <a:cubicBezTo>
                      <a:pt x="4742" y="127"/>
                      <a:pt x="4834" y="105"/>
                      <a:pt x="5022" y="127"/>
                    </a:cubicBezTo>
                    <a:cubicBezTo>
                      <a:pt x="5210" y="149"/>
                      <a:pt x="5500" y="189"/>
                      <a:pt x="5648" y="239"/>
                    </a:cubicBezTo>
                    <a:cubicBezTo>
                      <a:pt x="5760" y="267"/>
                      <a:pt x="5826" y="351"/>
                      <a:pt x="5907" y="440"/>
                    </a:cubicBezTo>
                    <a:cubicBezTo>
                      <a:pt x="5938" y="473"/>
                      <a:pt x="6019" y="495"/>
                      <a:pt x="6060" y="524"/>
                    </a:cubicBezTo>
                    <a:cubicBezTo>
                      <a:pt x="6080" y="584"/>
                      <a:pt x="6131" y="657"/>
                      <a:pt x="6182" y="673"/>
                    </a:cubicBezTo>
                    <a:cubicBezTo>
                      <a:pt x="6223" y="802"/>
                      <a:pt x="6192" y="746"/>
                      <a:pt x="6259" y="841"/>
                    </a:cubicBezTo>
                    <a:cubicBezTo>
                      <a:pt x="6279" y="964"/>
                      <a:pt x="6345" y="1075"/>
                      <a:pt x="6381" y="1192"/>
                    </a:cubicBezTo>
                    <a:cubicBezTo>
                      <a:pt x="6391" y="1337"/>
                      <a:pt x="6462" y="1588"/>
                      <a:pt x="6488" y="1727"/>
                    </a:cubicBezTo>
                    <a:cubicBezTo>
                      <a:pt x="6482" y="1933"/>
                      <a:pt x="6381" y="2296"/>
                      <a:pt x="6365" y="2502"/>
                    </a:cubicBezTo>
                    <a:cubicBezTo>
                      <a:pt x="6279" y="2759"/>
                      <a:pt x="6121" y="2915"/>
                      <a:pt x="5968" y="3105"/>
                    </a:cubicBezTo>
                    <a:cubicBezTo>
                      <a:pt x="5887" y="3154"/>
                      <a:pt x="5699" y="3283"/>
                      <a:pt x="5495" y="3367"/>
                    </a:cubicBezTo>
                    <a:cubicBezTo>
                      <a:pt x="5337" y="3422"/>
                      <a:pt x="4976" y="3489"/>
                      <a:pt x="4732" y="3567"/>
                    </a:cubicBezTo>
                    <a:cubicBezTo>
                      <a:pt x="4579" y="3617"/>
                      <a:pt x="4218" y="3723"/>
                      <a:pt x="4014" y="3767"/>
                    </a:cubicBezTo>
                    <a:cubicBezTo>
                      <a:pt x="3872" y="3789"/>
                      <a:pt x="3663" y="3835"/>
                      <a:pt x="3450" y="3884"/>
                    </a:cubicBezTo>
                    <a:cubicBezTo>
                      <a:pt x="3241" y="3940"/>
                      <a:pt x="3053" y="3946"/>
                      <a:pt x="2839" y="3968"/>
                    </a:cubicBezTo>
                    <a:cubicBezTo>
                      <a:pt x="2630" y="3985"/>
                      <a:pt x="2467" y="4041"/>
                      <a:pt x="2198" y="4018"/>
                    </a:cubicBezTo>
                    <a:cubicBezTo>
                      <a:pt x="2015" y="4007"/>
                      <a:pt x="1887" y="3962"/>
                      <a:pt x="1725" y="3907"/>
                    </a:cubicBezTo>
                    <a:cubicBezTo>
                      <a:pt x="1562" y="3851"/>
                      <a:pt x="1363" y="3751"/>
                      <a:pt x="1206" y="3673"/>
                    </a:cubicBezTo>
                    <a:cubicBezTo>
                      <a:pt x="865" y="3573"/>
                      <a:pt x="961" y="3567"/>
                      <a:pt x="763" y="3433"/>
                    </a:cubicBezTo>
                    <a:cubicBezTo>
                      <a:pt x="692" y="3355"/>
                      <a:pt x="575" y="3194"/>
                      <a:pt x="473" y="3065"/>
                    </a:cubicBezTo>
                    <a:cubicBezTo>
                      <a:pt x="391" y="2959"/>
                      <a:pt x="249" y="2808"/>
                      <a:pt x="167" y="2630"/>
                    </a:cubicBezTo>
                    <a:cubicBezTo>
                      <a:pt x="157" y="2508"/>
                      <a:pt x="0" y="2195"/>
                      <a:pt x="0" y="1995"/>
                    </a:cubicBezTo>
                    <a:cubicBezTo>
                      <a:pt x="0" y="1794"/>
                      <a:pt x="117" y="1516"/>
                      <a:pt x="152" y="1410"/>
                    </a:cubicBezTo>
                    <a:cubicBezTo>
                      <a:pt x="208" y="1276"/>
                      <a:pt x="279" y="1248"/>
                      <a:pt x="335" y="1192"/>
                    </a:cubicBezTo>
                    <a:cubicBezTo>
                      <a:pt x="412" y="1114"/>
                      <a:pt x="534" y="1008"/>
                      <a:pt x="625" y="941"/>
                    </a:cubicBezTo>
                    <a:cubicBezTo>
                      <a:pt x="702" y="857"/>
                      <a:pt x="768" y="819"/>
                      <a:pt x="870" y="791"/>
                    </a:cubicBezTo>
                    <a:cubicBezTo>
                      <a:pt x="915" y="713"/>
                      <a:pt x="1022" y="696"/>
                      <a:pt x="1099" y="657"/>
                    </a:cubicBezTo>
                    <a:cubicBezTo>
                      <a:pt x="1251" y="584"/>
                      <a:pt x="1490" y="417"/>
                      <a:pt x="1648" y="373"/>
                    </a:cubicBezTo>
                    <a:cubicBezTo>
                      <a:pt x="2025" y="267"/>
                      <a:pt x="2096" y="227"/>
                      <a:pt x="2488" y="161"/>
                    </a:cubicBezTo>
                    <a:cubicBezTo>
                      <a:pt x="2610" y="138"/>
                      <a:pt x="3037" y="66"/>
                      <a:pt x="3129" y="60"/>
                    </a:cubicBezTo>
                    <a:cubicBezTo>
                      <a:pt x="3343" y="0"/>
                      <a:pt x="3892" y="66"/>
                      <a:pt x="4045" y="60"/>
                    </a:cubicBezTo>
                    <a:lnTo>
                      <a:pt x="4167" y="94"/>
                    </a:lnTo>
                  </a:path>
                </a:pathLst>
              </a:custGeom>
              <a:noFill/>
              <a:ln w="3240">
                <a:solidFill>
                  <a:srgbClr val="0000FF"/>
                </a:solidFill>
                <a:round/>
                <a:headEnd/>
                <a:tailEnd/>
              </a:ln>
            </p:spPr>
            <p:txBody>
              <a:bodyPr/>
              <a:lstStyle/>
              <a:p>
                <a:endParaRPr lang="es-ES"/>
              </a:p>
            </p:txBody>
          </p:sp>
          <p:grpSp>
            <p:nvGrpSpPr>
              <p:cNvPr id="12314" name="Group 26"/>
              <p:cNvGrpSpPr>
                <a:grpSpLocks/>
              </p:cNvGrpSpPr>
              <p:nvPr/>
            </p:nvGrpSpPr>
            <p:grpSpPr bwMode="auto">
              <a:xfrm>
                <a:off x="3879" y="2316"/>
                <a:ext cx="395" cy="145"/>
                <a:chOff x="3879" y="2316"/>
                <a:chExt cx="395" cy="145"/>
              </a:xfrm>
            </p:grpSpPr>
            <p:sp>
              <p:nvSpPr>
                <p:cNvPr id="12315" name="AutoShape 27"/>
                <p:cNvSpPr>
                  <a:spLocks noChangeArrowheads="1"/>
                </p:cNvSpPr>
                <p:nvPr/>
              </p:nvSpPr>
              <p:spPr bwMode="auto">
                <a:xfrm>
                  <a:off x="3906" y="2365"/>
                  <a:ext cx="320" cy="81"/>
                </a:xfrm>
                <a:prstGeom prst="roundRect">
                  <a:avLst>
                    <a:gd name="adj" fmla="val 13750"/>
                  </a:avLst>
                </a:prstGeom>
                <a:solidFill>
                  <a:srgbClr val="B2DAAA"/>
                </a:solidFill>
                <a:ln w="9525">
                  <a:noFill/>
                  <a:round/>
                  <a:headEnd/>
                  <a:tailEnd/>
                </a:ln>
              </p:spPr>
              <p:txBody>
                <a:bodyPr wrap="none" anchor="ctr"/>
                <a:lstStyle/>
                <a:p>
                  <a:endParaRPr lang="es-ES"/>
                </a:p>
              </p:txBody>
            </p:sp>
            <p:sp>
              <p:nvSpPr>
                <p:cNvPr id="12316" name="AutoShape 28"/>
                <p:cNvSpPr>
                  <a:spLocks noChangeArrowheads="1"/>
                </p:cNvSpPr>
                <p:nvPr/>
              </p:nvSpPr>
              <p:spPr bwMode="auto">
                <a:xfrm rot="21540000">
                  <a:off x="3879" y="2319"/>
                  <a:ext cx="395" cy="141"/>
                </a:xfrm>
                <a:prstGeom prst="roundRect">
                  <a:avLst>
                    <a:gd name="adj" fmla="val 713"/>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1012 mb</a:t>
                  </a:r>
                </a:p>
              </p:txBody>
            </p:sp>
          </p:grpSp>
        </p:grpSp>
        <p:grpSp>
          <p:nvGrpSpPr>
            <p:cNvPr id="12317" name="Group 29"/>
            <p:cNvGrpSpPr>
              <a:grpSpLocks/>
            </p:cNvGrpSpPr>
            <p:nvPr/>
          </p:nvGrpSpPr>
          <p:grpSpPr bwMode="auto">
            <a:xfrm>
              <a:off x="1411" y="1726"/>
              <a:ext cx="1425" cy="1105"/>
              <a:chOff x="1411" y="1726"/>
              <a:chExt cx="1425" cy="1105"/>
            </a:xfrm>
          </p:grpSpPr>
          <p:sp>
            <p:nvSpPr>
              <p:cNvPr id="12318" name="Freeform 30"/>
              <p:cNvSpPr>
                <a:spLocks noChangeArrowheads="1"/>
              </p:cNvSpPr>
              <p:nvPr/>
            </p:nvSpPr>
            <p:spPr bwMode="auto">
              <a:xfrm>
                <a:off x="1563" y="1726"/>
                <a:ext cx="1274" cy="1079"/>
              </a:xfrm>
              <a:custGeom>
                <a:avLst/>
                <a:gdLst/>
                <a:ahLst/>
                <a:cxnLst>
                  <a:cxn ang="0">
                    <a:pos x="0" y="4759"/>
                  </a:cxn>
                  <a:cxn ang="0">
                    <a:pos x="977" y="4494"/>
                  </a:cxn>
                  <a:cxn ang="0">
                    <a:pos x="1374" y="4318"/>
                  </a:cxn>
                  <a:cxn ang="0">
                    <a:pos x="1710" y="4186"/>
                  </a:cxn>
                  <a:cxn ang="0">
                    <a:pos x="1954" y="4186"/>
                  </a:cxn>
                  <a:cxn ang="0">
                    <a:pos x="2229" y="4252"/>
                  </a:cxn>
                  <a:cxn ang="0">
                    <a:pos x="2686" y="4230"/>
                  </a:cxn>
                  <a:cxn ang="0">
                    <a:pos x="3113" y="3987"/>
                  </a:cxn>
                  <a:cxn ang="0">
                    <a:pos x="3419" y="3701"/>
                  </a:cxn>
                  <a:cxn ang="0">
                    <a:pos x="3907" y="3437"/>
                  </a:cxn>
                  <a:cxn ang="0">
                    <a:pos x="4396" y="2908"/>
                  </a:cxn>
                  <a:cxn ang="0">
                    <a:pos x="4640" y="2115"/>
                  </a:cxn>
                  <a:cxn ang="0">
                    <a:pos x="4640" y="1586"/>
                  </a:cxn>
                  <a:cxn ang="0">
                    <a:pos x="4717" y="1195"/>
                  </a:cxn>
                  <a:cxn ang="0">
                    <a:pos x="4885" y="793"/>
                  </a:cxn>
                  <a:cxn ang="0">
                    <a:pos x="5190" y="385"/>
                  </a:cxn>
                  <a:cxn ang="0">
                    <a:pos x="5618" y="0"/>
                  </a:cxn>
                </a:cxnLst>
                <a:rect l="0" t="0" r="r" b="b"/>
                <a:pathLst>
                  <a:path w="5619" h="4760">
                    <a:moveTo>
                      <a:pt x="0" y="4759"/>
                    </a:moveTo>
                    <a:cubicBezTo>
                      <a:pt x="346" y="4670"/>
                      <a:pt x="748" y="4566"/>
                      <a:pt x="977" y="4494"/>
                    </a:cubicBezTo>
                    <a:cubicBezTo>
                      <a:pt x="1206" y="4423"/>
                      <a:pt x="1252" y="4367"/>
                      <a:pt x="1374" y="4318"/>
                    </a:cubicBezTo>
                    <a:cubicBezTo>
                      <a:pt x="1496" y="4268"/>
                      <a:pt x="1613" y="4208"/>
                      <a:pt x="1710" y="4186"/>
                    </a:cubicBezTo>
                    <a:cubicBezTo>
                      <a:pt x="1806" y="4164"/>
                      <a:pt x="1867" y="4175"/>
                      <a:pt x="1954" y="4186"/>
                    </a:cubicBezTo>
                    <a:cubicBezTo>
                      <a:pt x="2040" y="4197"/>
                      <a:pt x="2107" y="4246"/>
                      <a:pt x="2229" y="4252"/>
                    </a:cubicBezTo>
                    <a:cubicBezTo>
                      <a:pt x="2351" y="4257"/>
                      <a:pt x="2538" y="4274"/>
                      <a:pt x="2686" y="4230"/>
                    </a:cubicBezTo>
                    <a:cubicBezTo>
                      <a:pt x="2833" y="4186"/>
                      <a:pt x="2991" y="4075"/>
                      <a:pt x="3113" y="3987"/>
                    </a:cubicBezTo>
                    <a:cubicBezTo>
                      <a:pt x="3236" y="3899"/>
                      <a:pt x="3286" y="3795"/>
                      <a:pt x="3419" y="3701"/>
                    </a:cubicBezTo>
                    <a:cubicBezTo>
                      <a:pt x="3551" y="3607"/>
                      <a:pt x="3745" y="3569"/>
                      <a:pt x="3907" y="3437"/>
                    </a:cubicBezTo>
                    <a:cubicBezTo>
                      <a:pt x="4070" y="3304"/>
                      <a:pt x="4274" y="3128"/>
                      <a:pt x="4396" y="2908"/>
                    </a:cubicBezTo>
                    <a:cubicBezTo>
                      <a:pt x="4518" y="2687"/>
                      <a:pt x="4600" y="2335"/>
                      <a:pt x="4640" y="2115"/>
                    </a:cubicBezTo>
                    <a:cubicBezTo>
                      <a:pt x="4681" y="1894"/>
                      <a:pt x="4630" y="1740"/>
                      <a:pt x="4640" y="1586"/>
                    </a:cubicBezTo>
                    <a:cubicBezTo>
                      <a:pt x="4650" y="1432"/>
                      <a:pt x="4676" y="1327"/>
                      <a:pt x="4717" y="1195"/>
                    </a:cubicBezTo>
                    <a:cubicBezTo>
                      <a:pt x="4757" y="1063"/>
                      <a:pt x="4808" y="925"/>
                      <a:pt x="4885" y="793"/>
                    </a:cubicBezTo>
                    <a:cubicBezTo>
                      <a:pt x="4961" y="660"/>
                      <a:pt x="5068" y="517"/>
                      <a:pt x="5190" y="385"/>
                    </a:cubicBezTo>
                    <a:cubicBezTo>
                      <a:pt x="5312" y="253"/>
                      <a:pt x="5531" y="82"/>
                      <a:pt x="5618" y="0"/>
                    </a:cubicBezTo>
                  </a:path>
                </a:pathLst>
              </a:custGeom>
              <a:noFill/>
              <a:ln w="3240">
                <a:solidFill>
                  <a:srgbClr val="0000FF"/>
                </a:solidFill>
                <a:round/>
                <a:headEnd/>
                <a:tailEnd/>
              </a:ln>
            </p:spPr>
            <p:txBody>
              <a:bodyPr/>
              <a:lstStyle/>
              <a:p>
                <a:endParaRPr lang="es-ES"/>
              </a:p>
            </p:txBody>
          </p:sp>
          <p:grpSp>
            <p:nvGrpSpPr>
              <p:cNvPr id="12319" name="Group 31"/>
              <p:cNvGrpSpPr>
                <a:grpSpLocks/>
              </p:cNvGrpSpPr>
              <p:nvPr/>
            </p:nvGrpSpPr>
            <p:grpSpPr bwMode="auto">
              <a:xfrm>
                <a:off x="1411" y="2688"/>
                <a:ext cx="396" cy="143"/>
                <a:chOff x="1411" y="2688"/>
                <a:chExt cx="396" cy="143"/>
              </a:xfrm>
            </p:grpSpPr>
            <p:sp>
              <p:nvSpPr>
                <p:cNvPr id="12320" name="AutoShape 32"/>
                <p:cNvSpPr>
                  <a:spLocks noChangeArrowheads="1"/>
                </p:cNvSpPr>
                <p:nvPr/>
              </p:nvSpPr>
              <p:spPr bwMode="auto">
                <a:xfrm>
                  <a:off x="1454" y="2742"/>
                  <a:ext cx="317" cy="71"/>
                </a:xfrm>
                <a:prstGeom prst="roundRect">
                  <a:avLst>
                    <a:gd name="adj" fmla="val 14282"/>
                  </a:avLst>
                </a:prstGeom>
                <a:solidFill>
                  <a:srgbClr val="F9F9F9"/>
                </a:solidFill>
                <a:ln w="9525">
                  <a:noFill/>
                  <a:round/>
                  <a:headEnd/>
                  <a:tailEnd/>
                </a:ln>
              </p:spPr>
              <p:txBody>
                <a:bodyPr wrap="none" anchor="ctr"/>
                <a:lstStyle/>
                <a:p>
                  <a:endParaRPr lang="es-ES"/>
                </a:p>
              </p:txBody>
            </p:sp>
            <p:sp>
              <p:nvSpPr>
                <p:cNvPr id="12321" name="AutoShape 33"/>
                <p:cNvSpPr>
                  <a:spLocks noChangeArrowheads="1"/>
                </p:cNvSpPr>
                <p:nvPr/>
              </p:nvSpPr>
              <p:spPr bwMode="auto">
                <a:xfrm rot="21540000">
                  <a:off x="1411" y="2691"/>
                  <a:ext cx="396" cy="139"/>
                </a:xfrm>
                <a:prstGeom prst="roundRect">
                  <a:avLst>
                    <a:gd name="adj" fmla="val 722"/>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1008 mb</a:t>
                  </a:r>
                </a:p>
              </p:txBody>
            </p:sp>
          </p:grpSp>
        </p:grpSp>
      </p:grpSp>
      <p:sp>
        <p:nvSpPr>
          <p:cNvPr id="12322" name="AutoShape 34"/>
          <p:cNvSpPr>
            <a:spLocks noChangeArrowheads="1"/>
          </p:cNvSpPr>
          <p:nvPr/>
        </p:nvSpPr>
        <p:spPr bwMode="auto">
          <a:xfrm>
            <a:off x="2449513" y="4078288"/>
            <a:ext cx="506412" cy="119062"/>
          </a:xfrm>
          <a:prstGeom prst="roundRect">
            <a:avLst>
              <a:gd name="adj" fmla="val 16213"/>
            </a:avLst>
          </a:prstGeom>
          <a:solidFill>
            <a:srgbClr val="F9F9F9"/>
          </a:solidFill>
          <a:ln w="9525">
            <a:noFill/>
            <a:round/>
            <a:headEnd/>
            <a:tailEnd/>
          </a:ln>
        </p:spPr>
        <p:txBody>
          <a:bodyPr wrap="none" anchor="ctr"/>
          <a:lstStyle/>
          <a:p>
            <a:endParaRPr lang="es-ES"/>
          </a:p>
        </p:txBody>
      </p:sp>
      <p:grpSp>
        <p:nvGrpSpPr>
          <p:cNvPr id="12323" name="Group 35"/>
          <p:cNvGrpSpPr>
            <a:grpSpLocks/>
          </p:cNvGrpSpPr>
          <p:nvPr/>
        </p:nvGrpSpPr>
        <p:grpSpPr bwMode="auto">
          <a:xfrm>
            <a:off x="1876425" y="2782888"/>
            <a:ext cx="1955800" cy="1439862"/>
            <a:chOff x="1182" y="1753"/>
            <a:chExt cx="1232" cy="907"/>
          </a:xfrm>
        </p:grpSpPr>
        <p:sp>
          <p:nvSpPr>
            <p:cNvPr id="12324" name="Freeform 36"/>
            <p:cNvSpPr>
              <a:spLocks noChangeArrowheads="1"/>
            </p:cNvSpPr>
            <p:nvPr/>
          </p:nvSpPr>
          <p:spPr bwMode="auto">
            <a:xfrm>
              <a:off x="1182" y="1752"/>
              <a:ext cx="1233" cy="876"/>
            </a:xfrm>
            <a:custGeom>
              <a:avLst/>
              <a:gdLst/>
              <a:ahLst/>
              <a:cxnLst>
                <a:cxn ang="0">
                  <a:pos x="2962" y="71"/>
                </a:cxn>
                <a:cxn ang="0">
                  <a:pos x="2382" y="38"/>
                </a:cxn>
                <a:cxn ang="0">
                  <a:pos x="2719" y="38"/>
                </a:cxn>
                <a:cxn ang="0">
                  <a:pos x="2962" y="82"/>
                </a:cxn>
                <a:cxn ang="0">
                  <a:pos x="3420" y="71"/>
                </a:cxn>
                <a:cxn ang="0">
                  <a:pos x="3787" y="104"/>
                </a:cxn>
                <a:cxn ang="0">
                  <a:pos x="4214" y="203"/>
                </a:cxn>
                <a:cxn ang="0">
                  <a:pos x="4642" y="346"/>
                </a:cxn>
                <a:cxn ang="0">
                  <a:pos x="4825" y="445"/>
                </a:cxn>
                <a:cxn ang="0">
                  <a:pos x="5146" y="709"/>
                </a:cxn>
                <a:cxn ang="0">
                  <a:pos x="5360" y="1154"/>
                </a:cxn>
                <a:cxn ang="0">
                  <a:pos x="5437" y="1688"/>
                </a:cxn>
                <a:cxn ang="0">
                  <a:pos x="5314" y="2479"/>
                </a:cxn>
                <a:cxn ang="0">
                  <a:pos x="5100" y="2820"/>
                </a:cxn>
                <a:cxn ang="0">
                  <a:pos x="4612" y="3167"/>
                </a:cxn>
                <a:cxn ang="0">
                  <a:pos x="4138" y="3430"/>
                </a:cxn>
                <a:cxn ang="0">
                  <a:pos x="3603" y="3634"/>
                </a:cxn>
                <a:cxn ang="0">
                  <a:pos x="2870" y="3809"/>
                </a:cxn>
                <a:cxn ang="0">
                  <a:pos x="2382" y="3798"/>
                </a:cxn>
                <a:cxn ang="0">
                  <a:pos x="1878" y="3728"/>
                </a:cxn>
                <a:cxn ang="0">
                  <a:pos x="1649" y="3695"/>
                </a:cxn>
                <a:cxn ang="0">
                  <a:pos x="1298" y="3562"/>
                </a:cxn>
                <a:cxn ang="0">
                  <a:pos x="1008" y="3480"/>
                </a:cxn>
                <a:cxn ang="0">
                  <a:pos x="748" y="3348"/>
                </a:cxn>
                <a:cxn ang="0">
                  <a:pos x="580" y="3167"/>
                </a:cxn>
                <a:cxn ang="0">
                  <a:pos x="305" y="2853"/>
                </a:cxn>
                <a:cxn ang="0">
                  <a:pos x="91" y="2358"/>
                </a:cxn>
                <a:cxn ang="0">
                  <a:pos x="0" y="1786"/>
                </a:cxn>
                <a:cxn ang="0">
                  <a:pos x="106" y="1352"/>
                </a:cxn>
                <a:cxn ang="0">
                  <a:pos x="244" y="973"/>
                </a:cxn>
                <a:cxn ang="0">
                  <a:pos x="473" y="627"/>
                </a:cxn>
                <a:cxn ang="0">
                  <a:pos x="687" y="428"/>
                </a:cxn>
                <a:cxn ang="0">
                  <a:pos x="992" y="247"/>
                </a:cxn>
                <a:cxn ang="0">
                  <a:pos x="1435" y="99"/>
                </a:cxn>
                <a:cxn ang="0">
                  <a:pos x="1710" y="38"/>
                </a:cxn>
                <a:cxn ang="0">
                  <a:pos x="2474" y="5"/>
                </a:cxn>
                <a:cxn ang="0">
                  <a:pos x="1985" y="5"/>
                </a:cxn>
              </a:cxnLst>
              <a:rect l="0" t="0" r="r" b="b"/>
              <a:pathLst>
                <a:path w="5438" h="3865">
                  <a:moveTo>
                    <a:pt x="2962" y="71"/>
                  </a:moveTo>
                  <a:cubicBezTo>
                    <a:pt x="3176" y="77"/>
                    <a:pt x="2423" y="44"/>
                    <a:pt x="2382" y="38"/>
                  </a:cubicBezTo>
                  <a:cubicBezTo>
                    <a:pt x="2342" y="33"/>
                    <a:pt x="2622" y="33"/>
                    <a:pt x="2719" y="38"/>
                  </a:cubicBezTo>
                  <a:cubicBezTo>
                    <a:pt x="2814" y="44"/>
                    <a:pt x="2845" y="77"/>
                    <a:pt x="2962" y="82"/>
                  </a:cubicBezTo>
                  <a:cubicBezTo>
                    <a:pt x="3110" y="93"/>
                    <a:pt x="3262" y="55"/>
                    <a:pt x="3420" y="71"/>
                  </a:cubicBezTo>
                  <a:cubicBezTo>
                    <a:pt x="3558" y="77"/>
                    <a:pt x="3654" y="82"/>
                    <a:pt x="3787" y="104"/>
                  </a:cubicBezTo>
                  <a:cubicBezTo>
                    <a:pt x="3924" y="132"/>
                    <a:pt x="4072" y="165"/>
                    <a:pt x="4214" y="203"/>
                  </a:cubicBezTo>
                  <a:cubicBezTo>
                    <a:pt x="4357" y="242"/>
                    <a:pt x="4540" y="307"/>
                    <a:pt x="4642" y="346"/>
                  </a:cubicBezTo>
                  <a:cubicBezTo>
                    <a:pt x="4698" y="384"/>
                    <a:pt x="4775" y="401"/>
                    <a:pt x="4825" y="445"/>
                  </a:cubicBezTo>
                  <a:cubicBezTo>
                    <a:pt x="4907" y="511"/>
                    <a:pt x="5085" y="643"/>
                    <a:pt x="5146" y="709"/>
                  </a:cubicBezTo>
                  <a:cubicBezTo>
                    <a:pt x="5233" y="824"/>
                    <a:pt x="5289" y="995"/>
                    <a:pt x="5360" y="1154"/>
                  </a:cubicBezTo>
                  <a:cubicBezTo>
                    <a:pt x="5401" y="1368"/>
                    <a:pt x="5396" y="1473"/>
                    <a:pt x="5437" y="1688"/>
                  </a:cubicBezTo>
                  <a:cubicBezTo>
                    <a:pt x="5426" y="1973"/>
                    <a:pt x="5437" y="2117"/>
                    <a:pt x="5314" y="2479"/>
                  </a:cubicBezTo>
                  <a:cubicBezTo>
                    <a:pt x="5228" y="2655"/>
                    <a:pt x="5218" y="2705"/>
                    <a:pt x="5100" y="2820"/>
                  </a:cubicBezTo>
                  <a:cubicBezTo>
                    <a:pt x="4983" y="2935"/>
                    <a:pt x="4775" y="3062"/>
                    <a:pt x="4612" y="3167"/>
                  </a:cubicBezTo>
                  <a:cubicBezTo>
                    <a:pt x="4367" y="3282"/>
                    <a:pt x="4372" y="3320"/>
                    <a:pt x="4138" y="3430"/>
                  </a:cubicBezTo>
                  <a:cubicBezTo>
                    <a:pt x="3965" y="3507"/>
                    <a:pt x="3812" y="3574"/>
                    <a:pt x="3603" y="3634"/>
                  </a:cubicBezTo>
                  <a:cubicBezTo>
                    <a:pt x="3395" y="3695"/>
                    <a:pt x="3074" y="3782"/>
                    <a:pt x="2870" y="3809"/>
                  </a:cubicBezTo>
                  <a:cubicBezTo>
                    <a:pt x="2566" y="3864"/>
                    <a:pt x="2545" y="3809"/>
                    <a:pt x="2382" y="3798"/>
                  </a:cubicBezTo>
                  <a:cubicBezTo>
                    <a:pt x="2220" y="3787"/>
                    <a:pt x="2001" y="3744"/>
                    <a:pt x="1878" y="3728"/>
                  </a:cubicBezTo>
                  <a:cubicBezTo>
                    <a:pt x="1675" y="3711"/>
                    <a:pt x="1751" y="3728"/>
                    <a:pt x="1649" y="3695"/>
                  </a:cubicBezTo>
                  <a:cubicBezTo>
                    <a:pt x="1532" y="3651"/>
                    <a:pt x="1405" y="3601"/>
                    <a:pt x="1298" y="3562"/>
                  </a:cubicBezTo>
                  <a:cubicBezTo>
                    <a:pt x="1191" y="3524"/>
                    <a:pt x="1099" y="3513"/>
                    <a:pt x="1008" y="3480"/>
                  </a:cubicBezTo>
                  <a:cubicBezTo>
                    <a:pt x="855" y="3414"/>
                    <a:pt x="819" y="3403"/>
                    <a:pt x="748" y="3348"/>
                  </a:cubicBezTo>
                  <a:cubicBezTo>
                    <a:pt x="677" y="3293"/>
                    <a:pt x="651" y="3249"/>
                    <a:pt x="580" y="3167"/>
                  </a:cubicBezTo>
                  <a:cubicBezTo>
                    <a:pt x="442" y="3035"/>
                    <a:pt x="386" y="2980"/>
                    <a:pt x="305" y="2853"/>
                  </a:cubicBezTo>
                  <a:cubicBezTo>
                    <a:pt x="254" y="2689"/>
                    <a:pt x="183" y="2501"/>
                    <a:pt x="91" y="2358"/>
                  </a:cubicBezTo>
                  <a:cubicBezTo>
                    <a:pt x="50" y="2183"/>
                    <a:pt x="0" y="1951"/>
                    <a:pt x="0" y="1786"/>
                  </a:cubicBezTo>
                  <a:cubicBezTo>
                    <a:pt x="0" y="1622"/>
                    <a:pt x="66" y="1490"/>
                    <a:pt x="106" y="1352"/>
                  </a:cubicBezTo>
                  <a:cubicBezTo>
                    <a:pt x="147" y="1215"/>
                    <a:pt x="183" y="1094"/>
                    <a:pt x="244" y="973"/>
                  </a:cubicBezTo>
                  <a:cubicBezTo>
                    <a:pt x="310" y="835"/>
                    <a:pt x="407" y="720"/>
                    <a:pt x="473" y="627"/>
                  </a:cubicBezTo>
                  <a:cubicBezTo>
                    <a:pt x="549" y="533"/>
                    <a:pt x="600" y="489"/>
                    <a:pt x="687" y="428"/>
                  </a:cubicBezTo>
                  <a:cubicBezTo>
                    <a:pt x="748" y="406"/>
                    <a:pt x="936" y="285"/>
                    <a:pt x="992" y="247"/>
                  </a:cubicBezTo>
                  <a:cubicBezTo>
                    <a:pt x="1125" y="198"/>
                    <a:pt x="1272" y="126"/>
                    <a:pt x="1435" y="99"/>
                  </a:cubicBezTo>
                  <a:cubicBezTo>
                    <a:pt x="1552" y="66"/>
                    <a:pt x="1537" y="55"/>
                    <a:pt x="1710" y="38"/>
                  </a:cubicBezTo>
                  <a:cubicBezTo>
                    <a:pt x="1883" y="22"/>
                    <a:pt x="2428" y="11"/>
                    <a:pt x="2474" y="5"/>
                  </a:cubicBezTo>
                  <a:cubicBezTo>
                    <a:pt x="2520" y="0"/>
                    <a:pt x="2087" y="5"/>
                    <a:pt x="1985" y="5"/>
                  </a:cubicBezTo>
                </a:path>
              </a:pathLst>
            </a:custGeom>
            <a:noFill/>
            <a:ln w="3240">
              <a:solidFill>
                <a:srgbClr val="0000FF"/>
              </a:solidFill>
              <a:round/>
              <a:headEnd/>
              <a:tailEnd/>
            </a:ln>
          </p:spPr>
          <p:txBody>
            <a:bodyPr/>
            <a:lstStyle/>
            <a:p>
              <a:endParaRPr lang="es-ES"/>
            </a:p>
          </p:txBody>
        </p:sp>
        <p:sp>
          <p:nvSpPr>
            <p:cNvPr id="12325" name="AutoShape 37"/>
            <p:cNvSpPr>
              <a:spLocks noChangeArrowheads="1"/>
            </p:cNvSpPr>
            <p:nvPr/>
          </p:nvSpPr>
          <p:spPr bwMode="auto">
            <a:xfrm rot="21540000">
              <a:off x="1500" y="2514"/>
              <a:ext cx="397" cy="145"/>
            </a:xfrm>
            <a:prstGeom prst="roundRect">
              <a:avLst>
                <a:gd name="adj" fmla="val 694"/>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1004 mb</a:t>
              </a:r>
            </a:p>
          </p:txBody>
        </p:sp>
      </p:grpSp>
      <p:grpSp>
        <p:nvGrpSpPr>
          <p:cNvPr id="12326" name="Group 38"/>
          <p:cNvGrpSpPr>
            <a:grpSpLocks/>
          </p:cNvGrpSpPr>
          <p:nvPr/>
        </p:nvGrpSpPr>
        <p:grpSpPr bwMode="auto">
          <a:xfrm>
            <a:off x="2066925" y="2936875"/>
            <a:ext cx="1501775" cy="1068388"/>
            <a:chOff x="1302" y="1850"/>
            <a:chExt cx="946" cy="673"/>
          </a:xfrm>
        </p:grpSpPr>
        <p:sp>
          <p:nvSpPr>
            <p:cNvPr id="12327" name="Freeform 39"/>
            <p:cNvSpPr>
              <a:spLocks noChangeArrowheads="1"/>
            </p:cNvSpPr>
            <p:nvPr/>
          </p:nvSpPr>
          <p:spPr bwMode="auto">
            <a:xfrm>
              <a:off x="1297" y="1850"/>
              <a:ext cx="954" cy="647"/>
            </a:xfrm>
            <a:custGeom>
              <a:avLst/>
              <a:gdLst/>
              <a:ahLst/>
              <a:cxnLst>
                <a:cxn ang="0">
                  <a:pos x="1882" y="16"/>
                </a:cxn>
                <a:cxn ang="0">
                  <a:pos x="2606" y="49"/>
                </a:cxn>
                <a:cxn ang="0">
                  <a:pos x="3006" y="165"/>
                </a:cxn>
                <a:cxn ang="0">
                  <a:pos x="3468" y="369"/>
                </a:cxn>
                <a:cxn ang="0">
                  <a:pos x="3914" y="661"/>
                </a:cxn>
                <a:cxn ang="0">
                  <a:pos x="4037" y="793"/>
                </a:cxn>
                <a:cxn ang="0">
                  <a:pos x="4099" y="876"/>
                </a:cxn>
                <a:cxn ang="0">
                  <a:pos x="4176" y="1058"/>
                </a:cxn>
                <a:cxn ang="0">
                  <a:pos x="4176" y="1620"/>
                </a:cxn>
                <a:cxn ang="0">
                  <a:pos x="3929" y="1956"/>
                </a:cxn>
                <a:cxn ang="0">
                  <a:pos x="3622" y="2298"/>
                </a:cxn>
                <a:cxn ang="0">
                  <a:pos x="3160" y="2530"/>
                </a:cxn>
                <a:cxn ang="0">
                  <a:pos x="2606" y="2783"/>
                </a:cxn>
                <a:cxn ang="0">
                  <a:pos x="2113" y="2850"/>
                </a:cxn>
                <a:cxn ang="0">
                  <a:pos x="1620" y="2783"/>
                </a:cxn>
                <a:cxn ang="0">
                  <a:pos x="1174" y="2579"/>
                </a:cxn>
                <a:cxn ang="0">
                  <a:pos x="805" y="2381"/>
                </a:cxn>
                <a:cxn ang="0">
                  <a:pos x="481" y="2166"/>
                </a:cxn>
                <a:cxn ang="0">
                  <a:pos x="251" y="1885"/>
                </a:cxn>
                <a:cxn ang="0">
                  <a:pos x="20" y="1405"/>
                </a:cxn>
                <a:cxn ang="0">
                  <a:pos x="220" y="727"/>
                </a:cxn>
                <a:cxn ang="0">
                  <a:pos x="574" y="347"/>
                </a:cxn>
                <a:cxn ang="0">
                  <a:pos x="1020" y="148"/>
                </a:cxn>
                <a:cxn ang="0">
                  <a:pos x="1882" y="0"/>
                </a:cxn>
              </a:cxnLst>
              <a:rect l="0" t="0" r="r" b="b"/>
              <a:pathLst>
                <a:path w="4207" h="2851">
                  <a:moveTo>
                    <a:pt x="1882" y="16"/>
                  </a:moveTo>
                  <a:cubicBezTo>
                    <a:pt x="2026" y="27"/>
                    <a:pt x="2463" y="33"/>
                    <a:pt x="2606" y="49"/>
                  </a:cubicBezTo>
                  <a:cubicBezTo>
                    <a:pt x="2745" y="121"/>
                    <a:pt x="2852" y="148"/>
                    <a:pt x="3006" y="165"/>
                  </a:cubicBezTo>
                  <a:cubicBezTo>
                    <a:pt x="3139" y="220"/>
                    <a:pt x="3319" y="286"/>
                    <a:pt x="3468" y="369"/>
                  </a:cubicBezTo>
                  <a:cubicBezTo>
                    <a:pt x="3617" y="452"/>
                    <a:pt x="3816" y="589"/>
                    <a:pt x="3914" y="661"/>
                  </a:cubicBezTo>
                  <a:cubicBezTo>
                    <a:pt x="3940" y="683"/>
                    <a:pt x="4007" y="755"/>
                    <a:pt x="4037" y="793"/>
                  </a:cubicBezTo>
                  <a:cubicBezTo>
                    <a:pt x="4058" y="821"/>
                    <a:pt x="4078" y="832"/>
                    <a:pt x="4099" y="876"/>
                  </a:cubicBezTo>
                  <a:cubicBezTo>
                    <a:pt x="4145" y="948"/>
                    <a:pt x="4130" y="986"/>
                    <a:pt x="4176" y="1058"/>
                  </a:cubicBezTo>
                  <a:cubicBezTo>
                    <a:pt x="4201" y="1190"/>
                    <a:pt x="4206" y="1422"/>
                    <a:pt x="4176" y="1620"/>
                  </a:cubicBezTo>
                  <a:cubicBezTo>
                    <a:pt x="4135" y="1775"/>
                    <a:pt x="4022" y="1846"/>
                    <a:pt x="3929" y="1956"/>
                  </a:cubicBezTo>
                  <a:cubicBezTo>
                    <a:pt x="3837" y="2067"/>
                    <a:pt x="3750" y="2205"/>
                    <a:pt x="3622" y="2298"/>
                  </a:cubicBezTo>
                  <a:cubicBezTo>
                    <a:pt x="3514" y="2381"/>
                    <a:pt x="3294" y="2491"/>
                    <a:pt x="3160" y="2530"/>
                  </a:cubicBezTo>
                  <a:cubicBezTo>
                    <a:pt x="2909" y="2706"/>
                    <a:pt x="2893" y="2761"/>
                    <a:pt x="2606" y="2783"/>
                  </a:cubicBezTo>
                  <a:cubicBezTo>
                    <a:pt x="2416" y="2838"/>
                    <a:pt x="2277" y="2850"/>
                    <a:pt x="2113" y="2850"/>
                  </a:cubicBezTo>
                  <a:cubicBezTo>
                    <a:pt x="1949" y="2850"/>
                    <a:pt x="1775" y="2827"/>
                    <a:pt x="1620" y="2783"/>
                  </a:cubicBezTo>
                  <a:cubicBezTo>
                    <a:pt x="1498" y="2739"/>
                    <a:pt x="1292" y="2651"/>
                    <a:pt x="1174" y="2579"/>
                  </a:cubicBezTo>
                  <a:cubicBezTo>
                    <a:pt x="1051" y="2508"/>
                    <a:pt x="922" y="2453"/>
                    <a:pt x="805" y="2381"/>
                  </a:cubicBezTo>
                  <a:cubicBezTo>
                    <a:pt x="697" y="2320"/>
                    <a:pt x="589" y="2205"/>
                    <a:pt x="481" y="2166"/>
                  </a:cubicBezTo>
                  <a:cubicBezTo>
                    <a:pt x="390" y="2083"/>
                    <a:pt x="312" y="1962"/>
                    <a:pt x="251" y="1885"/>
                  </a:cubicBezTo>
                  <a:cubicBezTo>
                    <a:pt x="179" y="1769"/>
                    <a:pt x="25" y="1598"/>
                    <a:pt x="20" y="1405"/>
                  </a:cubicBezTo>
                  <a:cubicBezTo>
                    <a:pt x="25" y="1289"/>
                    <a:pt x="0" y="804"/>
                    <a:pt x="220" y="727"/>
                  </a:cubicBezTo>
                  <a:cubicBezTo>
                    <a:pt x="317" y="551"/>
                    <a:pt x="446" y="435"/>
                    <a:pt x="574" y="347"/>
                  </a:cubicBezTo>
                  <a:cubicBezTo>
                    <a:pt x="707" y="253"/>
                    <a:pt x="800" y="203"/>
                    <a:pt x="1020" y="148"/>
                  </a:cubicBezTo>
                  <a:cubicBezTo>
                    <a:pt x="1272" y="60"/>
                    <a:pt x="1620" y="27"/>
                    <a:pt x="1882" y="0"/>
                  </a:cubicBezTo>
                </a:path>
              </a:pathLst>
            </a:custGeom>
            <a:noFill/>
            <a:ln w="3240">
              <a:solidFill>
                <a:srgbClr val="0000FF"/>
              </a:solidFill>
              <a:round/>
              <a:headEnd/>
              <a:tailEnd/>
            </a:ln>
          </p:spPr>
          <p:txBody>
            <a:bodyPr/>
            <a:lstStyle/>
            <a:p>
              <a:endParaRPr lang="es-ES"/>
            </a:p>
          </p:txBody>
        </p:sp>
        <p:grpSp>
          <p:nvGrpSpPr>
            <p:cNvPr id="12328" name="Group 40"/>
            <p:cNvGrpSpPr>
              <a:grpSpLocks/>
            </p:cNvGrpSpPr>
            <p:nvPr/>
          </p:nvGrpSpPr>
          <p:grpSpPr bwMode="auto">
            <a:xfrm>
              <a:off x="1565" y="2381"/>
              <a:ext cx="399" cy="142"/>
              <a:chOff x="1565" y="2381"/>
              <a:chExt cx="399" cy="142"/>
            </a:xfrm>
          </p:grpSpPr>
          <p:sp>
            <p:nvSpPr>
              <p:cNvPr id="12329" name="AutoShape 41"/>
              <p:cNvSpPr>
                <a:spLocks noChangeArrowheads="1"/>
              </p:cNvSpPr>
              <p:nvPr/>
            </p:nvSpPr>
            <p:spPr bwMode="auto">
              <a:xfrm>
                <a:off x="1611" y="2433"/>
                <a:ext cx="317" cy="72"/>
              </a:xfrm>
              <a:prstGeom prst="roundRect">
                <a:avLst>
                  <a:gd name="adj" fmla="val 13889"/>
                </a:avLst>
              </a:prstGeom>
              <a:solidFill>
                <a:srgbClr val="F9F9F9"/>
              </a:solidFill>
              <a:ln w="9525">
                <a:noFill/>
                <a:round/>
                <a:headEnd/>
                <a:tailEnd/>
              </a:ln>
            </p:spPr>
            <p:txBody>
              <a:bodyPr wrap="none" anchor="ctr"/>
              <a:lstStyle/>
              <a:p>
                <a:endParaRPr lang="es-ES"/>
              </a:p>
            </p:txBody>
          </p:sp>
          <p:sp>
            <p:nvSpPr>
              <p:cNvPr id="12330" name="AutoShape 42"/>
              <p:cNvSpPr>
                <a:spLocks noChangeArrowheads="1"/>
              </p:cNvSpPr>
              <p:nvPr/>
            </p:nvSpPr>
            <p:spPr bwMode="auto">
              <a:xfrm rot="21540000">
                <a:off x="1565" y="2384"/>
                <a:ext cx="399" cy="138"/>
              </a:xfrm>
              <a:prstGeom prst="roundRect">
                <a:avLst>
                  <a:gd name="adj" fmla="val 722"/>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1000 mb</a:t>
                </a:r>
              </a:p>
            </p:txBody>
          </p:sp>
        </p:grpSp>
      </p:grpSp>
      <p:grpSp>
        <p:nvGrpSpPr>
          <p:cNvPr id="12331" name="Group 43"/>
          <p:cNvGrpSpPr>
            <a:grpSpLocks/>
          </p:cNvGrpSpPr>
          <p:nvPr/>
        </p:nvGrpSpPr>
        <p:grpSpPr bwMode="auto">
          <a:xfrm>
            <a:off x="2305050" y="3117850"/>
            <a:ext cx="958850" cy="658813"/>
            <a:chOff x="1452" y="1964"/>
            <a:chExt cx="604" cy="415"/>
          </a:xfrm>
        </p:grpSpPr>
        <p:sp>
          <p:nvSpPr>
            <p:cNvPr id="12332" name="Freeform 44"/>
            <p:cNvSpPr>
              <a:spLocks noChangeArrowheads="1"/>
            </p:cNvSpPr>
            <p:nvPr/>
          </p:nvSpPr>
          <p:spPr bwMode="auto">
            <a:xfrm>
              <a:off x="1452" y="1956"/>
              <a:ext cx="599" cy="388"/>
            </a:xfrm>
            <a:custGeom>
              <a:avLst/>
              <a:gdLst/>
              <a:ahLst/>
              <a:cxnLst>
                <a:cxn ang="0">
                  <a:pos x="1282" y="34"/>
                </a:cxn>
                <a:cxn ang="0">
                  <a:pos x="1879" y="129"/>
                </a:cxn>
                <a:cxn ang="0">
                  <a:pos x="2261" y="331"/>
                </a:cxn>
                <a:cxn ang="0">
                  <a:pos x="2520" y="567"/>
                </a:cxn>
                <a:cxn ang="0">
                  <a:pos x="2642" y="886"/>
                </a:cxn>
                <a:cxn ang="0">
                  <a:pos x="2475" y="1257"/>
                </a:cxn>
                <a:cxn ang="0">
                  <a:pos x="2261" y="1425"/>
                </a:cxn>
                <a:cxn ang="0">
                  <a:pos x="1955" y="1560"/>
                </a:cxn>
                <a:cxn ang="0">
                  <a:pos x="1528" y="1695"/>
                </a:cxn>
                <a:cxn ang="0">
                  <a:pos x="1160" y="1695"/>
                </a:cxn>
                <a:cxn ang="0">
                  <a:pos x="824" y="1594"/>
                </a:cxn>
                <a:cxn ang="0">
                  <a:pos x="366" y="1425"/>
                </a:cxn>
                <a:cxn ang="0">
                  <a:pos x="122" y="1212"/>
                </a:cxn>
                <a:cxn ang="0">
                  <a:pos x="0" y="842"/>
                </a:cxn>
                <a:cxn ang="0">
                  <a:pos x="137" y="533"/>
                </a:cxn>
                <a:cxn ang="0">
                  <a:pos x="397" y="298"/>
                </a:cxn>
                <a:cxn ang="0">
                  <a:pos x="1007" y="61"/>
                </a:cxn>
                <a:cxn ang="0">
                  <a:pos x="1512" y="79"/>
                </a:cxn>
                <a:cxn ang="0">
                  <a:pos x="1741" y="95"/>
                </a:cxn>
              </a:cxnLst>
              <a:rect l="0" t="0" r="r" b="b"/>
              <a:pathLst>
                <a:path w="2643" h="1712">
                  <a:moveTo>
                    <a:pt x="1282" y="34"/>
                  </a:moveTo>
                  <a:cubicBezTo>
                    <a:pt x="1456" y="45"/>
                    <a:pt x="1706" y="106"/>
                    <a:pt x="1879" y="129"/>
                  </a:cubicBezTo>
                  <a:cubicBezTo>
                    <a:pt x="2027" y="174"/>
                    <a:pt x="2154" y="258"/>
                    <a:pt x="2261" y="331"/>
                  </a:cubicBezTo>
                  <a:cubicBezTo>
                    <a:pt x="2317" y="421"/>
                    <a:pt x="2444" y="482"/>
                    <a:pt x="2520" y="567"/>
                  </a:cubicBezTo>
                  <a:cubicBezTo>
                    <a:pt x="2597" y="651"/>
                    <a:pt x="2607" y="774"/>
                    <a:pt x="2642" y="886"/>
                  </a:cubicBezTo>
                  <a:cubicBezTo>
                    <a:pt x="2607" y="1038"/>
                    <a:pt x="2602" y="1128"/>
                    <a:pt x="2475" y="1257"/>
                  </a:cubicBezTo>
                  <a:cubicBezTo>
                    <a:pt x="2419" y="1375"/>
                    <a:pt x="2347" y="1375"/>
                    <a:pt x="2261" y="1425"/>
                  </a:cubicBezTo>
                  <a:cubicBezTo>
                    <a:pt x="2174" y="1476"/>
                    <a:pt x="2077" y="1516"/>
                    <a:pt x="1955" y="1560"/>
                  </a:cubicBezTo>
                  <a:cubicBezTo>
                    <a:pt x="1813" y="1610"/>
                    <a:pt x="1701" y="1684"/>
                    <a:pt x="1528" y="1695"/>
                  </a:cubicBezTo>
                  <a:cubicBezTo>
                    <a:pt x="1395" y="1700"/>
                    <a:pt x="1277" y="1711"/>
                    <a:pt x="1160" y="1695"/>
                  </a:cubicBezTo>
                  <a:cubicBezTo>
                    <a:pt x="1043" y="1678"/>
                    <a:pt x="957" y="1639"/>
                    <a:pt x="824" y="1594"/>
                  </a:cubicBezTo>
                  <a:cubicBezTo>
                    <a:pt x="641" y="1538"/>
                    <a:pt x="463" y="1504"/>
                    <a:pt x="366" y="1425"/>
                  </a:cubicBezTo>
                  <a:cubicBezTo>
                    <a:pt x="249" y="1319"/>
                    <a:pt x="137" y="1369"/>
                    <a:pt x="122" y="1212"/>
                  </a:cubicBezTo>
                  <a:cubicBezTo>
                    <a:pt x="55" y="1094"/>
                    <a:pt x="0" y="954"/>
                    <a:pt x="0" y="842"/>
                  </a:cubicBezTo>
                  <a:cubicBezTo>
                    <a:pt x="0" y="730"/>
                    <a:pt x="71" y="623"/>
                    <a:pt x="137" y="533"/>
                  </a:cubicBezTo>
                  <a:cubicBezTo>
                    <a:pt x="193" y="404"/>
                    <a:pt x="264" y="365"/>
                    <a:pt x="397" y="298"/>
                  </a:cubicBezTo>
                  <a:cubicBezTo>
                    <a:pt x="524" y="90"/>
                    <a:pt x="809" y="73"/>
                    <a:pt x="1007" y="61"/>
                  </a:cubicBezTo>
                  <a:cubicBezTo>
                    <a:pt x="1181" y="0"/>
                    <a:pt x="1400" y="79"/>
                    <a:pt x="1512" y="79"/>
                  </a:cubicBezTo>
                  <a:lnTo>
                    <a:pt x="1741" y="95"/>
                  </a:lnTo>
                </a:path>
              </a:pathLst>
            </a:custGeom>
            <a:noFill/>
            <a:ln w="3240">
              <a:solidFill>
                <a:srgbClr val="0000FF"/>
              </a:solidFill>
              <a:round/>
              <a:headEnd/>
              <a:tailEnd/>
            </a:ln>
          </p:spPr>
          <p:txBody>
            <a:bodyPr/>
            <a:lstStyle/>
            <a:p>
              <a:endParaRPr lang="es-ES"/>
            </a:p>
          </p:txBody>
        </p:sp>
        <p:grpSp>
          <p:nvGrpSpPr>
            <p:cNvPr id="12333" name="Group 45"/>
            <p:cNvGrpSpPr>
              <a:grpSpLocks/>
            </p:cNvGrpSpPr>
            <p:nvPr/>
          </p:nvGrpSpPr>
          <p:grpSpPr bwMode="auto">
            <a:xfrm>
              <a:off x="1701" y="2233"/>
              <a:ext cx="355" cy="146"/>
              <a:chOff x="1701" y="2233"/>
              <a:chExt cx="355" cy="146"/>
            </a:xfrm>
          </p:grpSpPr>
          <p:sp>
            <p:nvSpPr>
              <p:cNvPr id="12334" name="AutoShape 46"/>
              <p:cNvSpPr>
                <a:spLocks noChangeArrowheads="1"/>
              </p:cNvSpPr>
              <p:nvPr/>
            </p:nvSpPr>
            <p:spPr bwMode="auto">
              <a:xfrm>
                <a:off x="1734" y="2289"/>
                <a:ext cx="285" cy="82"/>
              </a:xfrm>
              <a:prstGeom prst="roundRect">
                <a:avLst>
                  <a:gd name="adj" fmla="val 13412"/>
                </a:avLst>
              </a:prstGeom>
              <a:solidFill>
                <a:srgbClr val="F9F9F9"/>
              </a:solidFill>
              <a:ln w="9525">
                <a:noFill/>
                <a:round/>
                <a:headEnd/>
                <a:tailEnd/>
              </a:ln>
            </p:spPr>
            <p:txBody>
              <a:bodyPr wrap="none" anchor="ctr"/>
              <a:lstStyle/>
              <a:p>
                <a:endParaRPr lang="es-ES"/>
              </a:p>
            </p:txBody>
          </p:sp>
          <p:sp>
            <p:nvSpPr>
              <p:cNvPr id="12335" name="AutoShape 47"/>
              <p:cNvSpPr>
                <a:spLocks noChangeArrowheads="1"/>
              </p:cNvSpPr>
              <p:nvPr/>
            </p:nvSpPr>
            <p:spPr bwMode="auto">
              <a:xfrm rot="21540000">
                <a:off x="1701" y="2236"/>
                <a:ext cx="355" cy="142"/>
              </a:xfrm>
              <a:prstGeom prst="roundRect">
                <a:avLst>
                  <a:gd name="adj" fmla="val 704"/>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a:solidFill>
                      <a:schemeClr val="tx1"/>
                    </a:solidFill>
                  </a:rPr>
                  <a:t>996 mb</a:t>
                </a:r>
              </a:p>
            </p:txBody>
          </p:sp>
        </p:grpSp>
      </p:grpSp>
      <p:grpSp>
        <p:nvGrpSpPr>
          <p:cNvPr id="12336" name="Group 48"/>
          <p:cNvGrpSpPr>
            <a:grpSpLocks/>
          </p:cNvGrpSpPr>
          <p:nvPr/>
        </p:nvGrpSpPr>
        <p:grpSpPr bwMode="auto">
          <a:xfrm>
            <a:off x="2936875" y="1908175"/>
            <a:ext cx="1128713" cy="1473200"/>
            <a:chOff x="1850" y="1202"/>
            <a:chExt cx="711" cy="928"/>
          </a:xfrm>
        </p:grpSpPr>
        <p:pic>
          <p:nvPicPr>
            <p:cNvPr id="12337" name="Picture 49"/>
            <p:cNvPicPr>
              <a:picLocks noChangeAspect="1" noChangeArrowheads="1"/>
            </p:cNvPicPr>
            <p:nvPr/>
          </p:nvPicPr>
          <p:blipFill>
            <a:blip r:embed="rId4" cstate="print"/>
            <a:srcRect/>
            <a:stretch>
              <a:fillRect/>
            </a:stretch>
          </p:blipFill>
          <p:spPr bwMode="auto">
            <a:xfrm>
              <a:off x="1850" y="1556"/>
              <a:ext cx="546" cy="576"/>
            </a:xfrm>
            <a:prstGeom prst="rect">
              <a:avLst/>
            </a:prstGeom>
            <a:noFill/>
          </p:spPr>
        </p:pic>
        <p:grpSp>
          <p:nvGrpSpPr>
            <p:cNvPr id="12338" name="Group 50"/>
            <p:cNvGrpSpPr>
              <a:grpSpLocks/>
            </p:cNvGrpSpPr>
            <p:nvPr/>
          </p:nvGrpSpPr>
          <p:grpSpPr bwMode="auto">
            <a:xfrm>
              <a:off x="1936" y="1202"/>
              <a:ext cx="625" cy="603"/>
              <a:chOff x="1936" y="1202"/>
              <a:chExt cx="625" cy="603"/>
            </a:xfrm>
          </p:grpSpPr>
          <p:sp>
            <p:nvSpPr>
              <p:cNvPr id="12339" name="AutoShape 51"/>
              <p:cNvSpPr>
                <a:spLocks noChangeArrowheads="1"/>
              </p:cNvSpPr>
              <p:nvPr/>
            </p:nvSpPr>
            <p:spPr bwMode="auto">
              <a:xfrm>
                <a:off x="1936" y="1202"/>
                <a:ext cx="626" cy="301"/>
              </a:xfrm>
              <a:prstGeom prst="roundRect">
                <a:avLst>
                  <a:gd name="adj" fmla="val 333"/>
                </a:avLst>
              </a:prstGeom>
              <a:solidFill>
                <a:srgbClr val="FFCC00"/>
              </a:solidFill>
              <a:ln w="9525">
                <a:noFill/>
                <a:round/>
                <a:headEnd/>
                <a:tailEnd/>
              </a:ln>
            </p:spPr>
            <p:txBody>
              <a:bodyPr wrap="none" anchor="ctr"/>
              <a:lstStyle/>
              <a:p>
                <a:endParaRPr lang="es-ES"/>
              </a:p>
            </p:txBody>
          </p:sp>
          <p:sp>
            <p:nvSpPr>
              <p:cNvPr id="12340" name="Text Box 52"/>
              <p:cNvSpPr txBox="1">
                <a:spLocks noChangeArrowheads="1"/>
              </p:cNvSpPr>
              <p:nvPr/>
            </p:nvSpPr>
            <p:spPr bwMode="auto">
              <a:xfrm>
                <a:off x="1936" y="1202"/>
                <a:ext cx="626" cy="604"/>
              </a:xfrm>
              <a:prstGeom prst="rect">
                <a:avLst/>
              </a:prstGeom>
              <a:noFill/>
              <a:ln w="9525">
                <a:noFill/>
                <a:miter lim="800000"/>
                <a:headEnd/>
                <a:tailEnd/>
              </a:ln>
            </p:spPr>
            <p:txBody>
              <a:bodyPr lIns="90000" tIns="46800" rIns="90000" bIns="46800">
                <a:spAutoFit/>
              </a:bodyPr>
              <a:lstStyle/>
              <a:p>
                <a:pPr algn="ctr">
                  <a:lnSpc>
                    <a:spcPct val="90000"/>
                  </a:lnSpc>
                  <a:buClr>
                    <a:srgbClr val="FF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FF0000"/>
                    </a:solidFill>
                  </a:rPr>
                  <a:t>La </a:t>
                </a:r>
                <a:r>
                  <a:rPr lang="en-GB" sz="1400">
                    <a:solidFill>
                      <a:srgbClr val="FF0000"/>
                    </a:solidFill>
                    <a:latin typeface="Arial" charset="0"/>
                  </a:rPr>
                  <a:t>presión</a:t>
                </a:r>
                <a:r>
                  <a:rPr lang="en-GB" sz="1400">
                    <a:solidFill>
                      <a:schemeClr val="tx1"/>
                    </a:solidFill>
                  </a:rPr>
                  <a:t> </a:t>
                </a:r>
                <a:r>
                  <a:rPr lang="en-GB" sz="1400">
                    <a:solidFill>
                      <a:srgbClr val="FF0000"/>
                    </a:solidFill>
                    <a:latin typeface="Arial" charset="0"/>
                  </a:rPr>
                  <a:t>disminuye</a:t>
                </a:r>
              </a:p>
            </p:txBody>
          </p:sp>
        </p:grpSp>
      </p:grpSp>
      <p:grpSp>
        <p:nvGrpSpPr>
          <p:cNvPr id="12341" name="Group 53"/>
          <p:cNvGrpSpPr>
            <a:grpSpLocks/>
          </p:cNvGrpSpPr>
          <p:nvPr/>
        </p:nvGrpSpPr>
        <p:grpSpPr bwMode="auto">
          <a:xfrm>
            <a:off x="5648325" y="1844675"/>
            <a:ext cx="1181100" cy="1365250"/>
            <a:chOff x="3558" y="1162"/>
            <a:chExt cx="744" cy="860"/>
          </a:xfrm>
        </p:grpSpPr>
        <p:pic>
          <p:nvPicPr>
            <p:cNvPr id="12342" name="Picture 54"/>
            <p:cNvPicPr>
              <a:picLocks noChangeAspect="1" noChangeArrowheads="1"/>
            </p:cNvPicPr>
            <p:nvPr/>
          </p:nvPicPr>
          <p:blipFill>
            <a:blip r:embed="rId5" cstate="print"/>
            <a:srcRect/>
            <a:stretch>
              <a:fillRect/>
            </a:stretch>
          </p:blipFill>
          <p:spPr bwMode="auto">
            <a:xfrm>
              <a:off x="3558" y="1491"/>
              <a:ext cx="465" cy="532"/>
            </a:xfrm>
            <a:prstGeom prst="rect">
              <a:avLst/>
            </a:prstGeom>
            <a:noFill/>
          </p:spPr>
        </p:pic>
        <p:grpSp>
          <p:nvGrpSpPr>
            <p:cNvPr id="12343" name="Group 55"/>
            <p:cNvGrpSpPr>
              <a:grpSpLocks/>
            </p:cNvGrpSpPr>
            <p:nvPr/>
          </p:nvGrpSpPr>
          <p:grpSpPr bwMode="auto">
            <a:xfrm>
              <a:off x="3732" y="1162"/>
              <a:ext cx="570" cy="467"/>
              <a:chOff x="3732" y="1162"/>
              <a:chExt cx="570" cy="467"/>
            </a:xfrm>
          </p:grpSpPr>
          <p:sp>
            <p:nvSpPr>
              <p:cNvPr id="12344" name="AutoShape 56"/>
              <p:cNvSpPr>
                <a:spLocks noChangeArrowheads="1"/>
              </p:cNvSpPr>
              <p:nvPr/>
            </p:nvSpPr>
            <p:spPr bwMode="auto">
              <a:xfrm>
                <a:off x="3732" y="1162"/>
                <a:ext cx="571" cy="302"/>
              </a:xfrm>
              <a:prstGeom prst="roundRect">
                <a:avLst>
                  <a:gd name="adj" fmla="val 329"/>
                </a:avLst>
              </a:prstGeom>
              <a:solidFill>
                <a:srgbClr val="FFCC00"/>
              </a:solidFill>
              <a:ln w="9525">
                <a:noFill/>
                <a:round/>
                <a:headEnd/>
                <a:tailEnd/>
              </a:ln>
            </p:spPr>
            <p:txBody>
              <a:bodyPr wrap="none" anchor="ctr"/>
              <a:lstStyle/>
              <a:p>
                <a:endParaRPr lang="es-ES"/>
              </a:p>
            </p:txBody>
          </p:sp>
          <p:sp>
            <p:nvSpPr>
              <p:cNvPr id="12345" name="Text Box 57"/>
              <p:cNvSpPr txBox="1">
                <a:spLocks noChangeArrowheads="1"/>
              </p:cNvSpPr>
              <p:nvPr/>
            </p:nvSpPr>
            <p:spPr bwMode="auto">
              <a:xfrm>
                <a:off x="3732" y="1162"/>
                <a:ext cx="571" cy="468"/>
              </a:xfrm>
              <a:prstGeom prst="rect">
                <a:avLst/>
              </a:prstGeom>
              <a:noFill/>
              <a:ln w="9525">
                <a:noFill/>
                <a:miter lim="800000"/>
                <a:headEnd/>
                <a:tailEnd/>
              </a:ln>
            </p:spPr>
            <p:txBody>
              <a:bodyPr lIns="90000" tIns="46800" rIns="90000" bIns="46800">
                <a:spAutoFit/>
              </a:bodyPr>
              <a:lstStyle/>
              <a:p>
                <a:pPr algn="ctr">
                  <a:lnSpc>
                    <a:spcPct val="90000"/>
                  </a:lnSpc>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FF"/>
                    </a:solidFill>
                    <a:latin typeface="Arial" charset="0"/>
                  </a:rPr>
                  <a:t>La</a:t>
                </a:r>
                <a:r>
                  <a:rPr lang="en-GB" sz="1400">
                    <a:solidFill>
                      <a:srgbClr val="0000FF"/>
                    </a:solidFill>
                  </a:rPr>
                  <a:t> </a:t>
                </a:r>
                <a:r>
                  <a:rPr lang="en-GB" sz="1400">
                    <a:solidFill>
                      <a:srgbClr val="0000FF"/>
                    </a:solidFill>
                    <a:latin typeface="Arial" charset="0"/>
                  </a:rPr>
                  <a:t>presión</a:t>
                </a:r>
                <a:r>
                  <a:rPr lang="en-GB" sz="1400">
                    <a:solidFill>
                      <a:schemeClr val="tx1"/>
                    </a:solidFill>
                  </a:rPr>
                  <a:t> </a:t>
                </a:r>
                <a:r>
                  <a:rPr lang="en-GB" sz="1400">
                    <a:solidFill>
                      <a:srgbClr val="0000FF"/>
                    </a:solidFill>
                    <a:latin typeface="Arial" charset="0"/>
                  </a:rPr>
                  <a:t>aumenta</a:t>
                </a:r>
              </a:p>
            </p:txBody>
          </p:sp>
        </p:grpSp>
      </p:grpSp>
      <p:grpSp>
        <p:nvGrpSpPr>
          <p:cNvPr id="12346" name="Group 58"/>
          <p:cNvGrpSpPr>
            <a:grpSpLocks/>
          </p:cNvGrpSpPr>
          <p:nvPr/>
        </p:nvGrpSpPr>
        <p:grpSpPr bwMode="auto">
          <a:xfrm>
            <a:off x="3698875" y="3989388"/>
            <a:ext cx="912813" cy="841375"/>
            <a:chOff x="2330" y="2513"/>
            <a:chExt cx="575" cy="530"/>
          </a:xfrm>
        </p:grpSpPr>
        <p:sp>
          <p:nvSpPr>
            <p:cNvPr id="12347" name="Line 59"/>
            <p:cNvSpPr>
              <a:spLocks noChangeShapeType="1"/>
            </p:cNvSpPr>
            <p:nvPr/>
          </p:nvSpPr>
          <p:spPr bwMode="auto">
            <a:xfrm>
              <a:off x="2436" y="2521"/>
              <a:ext cx="76" cy="389"/>
            </a:xfrm>
            <a:prstGeom prst="line">
              <a:avLst/>
            </a:prstGeom>
            <a:noFill/>
            <a:ln w="3240">
              <a:solidFill>
                <a:srgbClr val="FF0000"/>
              </a:solidFill>
              <a:round/>
              <a:headEnd type="triangle" w="med" len="med"/>
              <a:tailEnd/>
            </a:ln>
          </p:spPr>
          <p:txBody>
            <a:bodyPr/>
            <a:lstStyle/>
            <a:p>
              <a:endParaRPr lang="es-ES"/>
            </a:p>
          </p:txBody>
        </p:sp>
        <p:sp>
          <p:nvSpPr>
            <p:cNvPr id="12348" name="Line 60"/>
            <p:cNvSpPr>
              <a:spLocks noChangeShapeType="1"/>
            </p:cNvSpPr>
            <p:nvPr/>
          </p:nvSpPr>
          <p:spPr bwMode="auto">
            <a:xfrm flipH="1">
              <a:off x="2608" y="2513"/>
              <a:ext cx="299" cy="397"/>
            </a:xfrm>
            <a:prstGeom prst="line">
              <a:avLst/>
            </a:prstGeom>
            <a:noFill/>
            <a:ln w="3240">
              <a:solidFill>
                <a:srgbClr val="FF0000"/>
              </a:solidFill>
              <a:round/>
              <a:headEnd type="triangle" w="med" len="med"/>
              <a:tailEnd/>
            </a:ln>
          </p:spPr>
          <p:txBody>
            <a:bodyPr/>
            <a:lstStyle/>
            <a:p>
              <a:endParaRPr lang="es-ES"/>
            </a:p>
          </p:txBody>
        </p:sp>
        <p:grpSp>
          <p:nvGrpSpPr>
            <p:cNvPr id="12349" name="Group 61"/>
            <p:cNvGrpSpPr>
              <a:grpSpLocks/>
            </p:cNvGrpSpPr>
            <p:nvPr/>
          </p:nvGrpSpPr>
          <p:grpSpPr bwMode="auto">
            <a:xfrm>
              <a:off x="2330" y="2865"/>
              <a:ext cx="541" cy="178"/>
              <a:chOff x="2330" y="2865"/>
              <a:chExt cx="541" cy="178"/>
            </a:xfrm>
          </p:grpSpPr>
          <p:sp>
            <p:nvSpPr>
              <p:cNvPr id="12350" name="AutoShape 62"/>
              <p:cNvSpPr>
                <a:spLocks noChangeArrowheads="1"/>
              </p:cNvSpPr>
              <p:nvPr/>
            </p:nvSpPr>
            <p:spPr bwMode="auto">
              <a:xfrm>
                <a:off x="2330" y="2865"/>
                <a:ext cx="542" cy="179"/>
              </a:xfrm>
              <a:prstGeom prst="roundRect">
                <a:avLst>
                  <a:gd name="adj" fmla="val 560"/>
                </a:avLst>
              </a:prstGeom>
              <a:solidFill>
                <a:srgbClr val="FFCC00"/>
              </a:solidFill>
              <a:ln w="9525">
                <a:noFill/>
                <a:round/>
                <a:headEnd/>
                <a:tailEnd/>
              </a:ln>
            </p:spPr>
            <p:txBody>
              <a:bodyPr wrap="none" anchor="ctr"/>
              <a:lstStyle/>
              <a:p>
                <a:endParaRPr lang="es-ES"/>
              </a:p>
            </p:txBody>
          </p:sp>
          <p:sp>
            <p:nvSpPr>
              <p:cNvPr id="12351" name="AutoShape 63"/>
              <p:cNvSpPr>
                <a:spLocks noChangeArrowheads="1"/>
              </p:cNvSpPr>
              <p:nvPr/>
            </p:nvSpPr>
            <p:spPr bwMode="auto">
              <a:xfrm>
                <a:off x="2330" y="2865"/>
                <a:ext cx="542"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latin typeface="Arial" charset="0"/>
                  </a:rPr>
                  <a:t>Isobaras</a:t>
                </a:r>
              </a:p>
            </p:txBody>
          </p:sp>
        </p:grpSp>
      </p:grpSp>
      <p:grpSp>
        <p:nvGrpSpPr>
          <p:cNvPr id="12352" name="Group 64"/>
          <p:cNvGrpSpPr>
            <a:grpSpLocks/>
          </p:cNvGrpSpPr>
          <p:nvPr/>
        </p:nvGrpSpPr>
        <p:grpSpPr bwMode="auto">
          <a:xfrm>
            <a:off x="1333500" y="1219200"/>
            <a:ext cx="6484938" cy="349250"/>
            <a:chOff x="840" y="768"/>
            <a:chExt cx="4085" cy="220"/>
          </a:xfrm>
        </p:grpSpPr>
        <p:sp>
          <p:nvSpPr>
            <p:cNvPr id="12353" name="AutoShape 65"/>
            <p:cNvSpPr>
              <a:spLocks noChangeArrowheads="1"/>
            </p:cNvSpPr>
            <p:nvPr/>
          </p:nvSpPr>
          <p:spPr bwMode="auto">
            <a:xfrm>
              <a:off x="840" y="768"/>
              <a:ext cx="4086" cy="197"/>
            </a:xfrm>
            <a:prstGeom prst="roundRect">
              <a:avLst>
                <a:gd name="adj" fmla="val 509"/>
              </a:avLst>
            </a:prstGeom>
            <a:solidFill>
              <a:srgbClr val="CCFF33"/>
            </a:solidFill>
            <a:ln w="9525">
              <a:noFill/>
              <a:round/>
              <a:headEnd/>
              <a:tailEnd/>
            </a:ln>
          </p:spPr>
          <p:txBody>
            <a:bodyPr wrap="none" anchor="ctr"/>
            <a:lstStyle/>
            <a:p>
              <a:endParaRPr lang="es-ES"/>
            </a:p>
          </p:txBody>
        </p:sp>
        <p:sp>
          <p:nvSpPr>
            <p:cNvPr id="12354" name="Text Box 66"/>
            <p:cNvSpPr txBox="1">
              <a:spLocks noChangeArrowheads="1"/>
            </p:cNvSpPr>
            <p:nvPr/>
          </p:nvSpPr>
          <p:spPr bwMode="auto">
            <a:xfrm>
              <a:off x="840" y="768"/>
              <a:ext cx="4086" cy="221"/>
            </a:xfrm>
            <a:prstGeom prst="rect">
              <a:avLst/>
            </a:prstGeom>
            <a:noFill/>
            <a:ln w="9525">
              <a:noFill/>
              <a:miter lim="800000"/>
              <a:headEnd/>
              <a:tailEnd/>
            </a:ln>
          </p:spPr>
          <p:txBody>
            <a:bodyPr lIns="90000" tIns="46800" rIns="90000" bIns="46800">
              <a:spAutoFit/>
            </a:bodyPr>
            <a:lstStyle/>
            <a:p>
              <a:pPr algn="just">
                <a:lnSpc>
                  <a:spcPct val="90000"/>
                </a:lnSpc>
                <a:spcBef>
                  <a:spcPts val="1000"/>
                </a:spcBef>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a:solidFill>
                    <a:srgbClr val="0000FF"/>
                  </a:solidFill>
                  <a:latin typeface="Arial" charset="0"/>
                </a:rPr>
                <a:t>VARIACIÓN DE LA PRESION EN BORRASCAS Y ANTICICLONES</a:t>
              </a:r>
            </a:p>
          </p:txBody>
        </p:sp>
      </p:grpSp>
      <p:grpSp>
        <p:nvGrpSpPr>
          <p:cNvPr id="12355" name="Group 67"/>
          <p:cNvGrpSpPr>
            <a:grpSpLocks/>
          </p:cNvGrpSpPr>
          <p:nvPr/>
        </p:nvGrpSpPr>
        <p:grpSpPr bwMode="auto">
          <a:xfrm>
            <a:off x="257175" y="5505450"/>
            <a:ext cx="8561388" cy="906463"/>
            <a:chOff x="162" y="3468"/>
            <a:chExt cx="5393" cy="571"/>
          </a:xfrm>
        </p:grpSpPr>
        <p:sp>
          <p:nvSpPr>
            <p:cNvPr id="12356" name="AutoShape 68"/>
            <p:cNvSpPr>
              <a:spLocks noChangeArrowheads="1"/>
            </p:cNvSpPr>
            <p:nvPr/>
          </p:nvSpPr>
          <p:spPr bwMode="auto">
            <a:xfrm>
              <a:off x="162" y="3468"/>
              <a:ext cx="179" cy="202"/>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sp>
          <p:nvSpPr>
            <p:cNvPr id="12357" name="Text Box 69"/>
            <p:cNvSpPr txBox="1">
              <a:spLocks noChangeArrowheads="1"/>
            </p:cNvSpPr>
            <p:nvPr/>
          </p:nvSpPr>
          <p:spPr bwMode="auto">
            <a:xfrm>
              <a:off x="297" y="3491"/>
              <a:ext cx="5260" cy="54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Hay altas presiones </a:t>
              </a:r>
              <a:r>
                <a:rPr lang="en-GB" sz="1800">
                  <a:solidFill>
                    <a:srgbClr val="3366FF"/>
                  </a:solidFill>
                  <a:latin typeface="Arial" charset="0"/>
                </a:rPr>
                <a:t>(anticiclones)</a:t>
              </a:r>
              <a:r>
                <a:rPr lang="en-GB" sz="1800">
                  <a:solidFill>
                    <a:schemeClr val="tx1"/>
                  </a:solidFill>
                  <a:latin typeface="Arial" charset="0"/>
                </a:rPr>
                <a:t> cuando los valores superan los 1013 mb, y bajas presiones </a:t>
              </a:r>
              <a:r>
                <a:rPr lang="en-GB" sz="1800">
                  <a:solidFill>
                    <a:srgbClr val="FF0000"/>
                  </a:solidFill>
                  <a:latin typeface="Arial" charset="0"/>
                </a:rPr>
                <a:t>(borrascas)</a:t>
              </a:r>
              <a:r>
                <a:rPr lang="en-GB" sz="1800">
                  <a:solidFill>
                    <a:schemeClr val="tx1"/>
                  </a:solidFill>
                  <a:latin typeface="Arial" charset="0"/>
                </a:rPr>
                <a:t> en caso contrario. Los valores de la presión atmosférica varían con la altitud, situación geográfica y el tiempo.</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2352"/>
                                        </p:tgtEl>
                                        <p:attrNameLst>
                                          <p:attrName>style.visibility</p:attrName>
                                        </p:attrNameLst>
                                      </p:cBhvr>
                                      <p:to>
                                        <p:strVal val="visible"/>
                                      </p:to>
                                    </p:set>
                                    <p:animEffect transition="in" filter="box(out)">
                                      <p:cBhvr>
                                        <p:cTn id="7" dur="500"/>
                                        <p:tgtEl>
                                          <p:spTgt spid="123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wipe(left)">
                                      <p:cBhvr>
                                        <p:cTn id="12" dur="500"/>
                                        <p:tgtEl>
                                          <p:spTgt spid="1229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290"/>
                                        </p:tgtEl>
                                        <p:attrNameLst>
                                          <p:attrName>style.visibility</p:attrName>
                                        </p:attrNameLst>
                                      </p:cBhvr>
                                      <p:to>
                                        <p:strVal val="visible"/>
                                      </p:to>
                                    </p:set>
                                    <p:anim calcmode="lin" valueType="num">
                                      <p:cBhvr additive="base">
                                        <p:cTn id="17" dur="500" fill="hold"/>
                                        <p:tgtEl>
                                          <p:spTgt spid="12290"/>
                                        </p:tgtEl>
                                        <p:attrNameLst>
                                          <p:attrName>ppt_x</p:attrName>
                                        </p:attrNameLst>
                                      </p:cBhvr>
                                      <p:tavLst>
                                        <p:tav tm="0">
                                          <p:val>
                                            <p:strVal val="#ppt_x"/>
                                          </p:val>
                                        </p:tav>
                                        <p:tav tm="100000">
                                          <p:val>
                                            <p:strVal val="#ppt_x"/>
                                          </p:val>
                                        </p:tav>
                                      </p:tavLst>
                                    </p:anim>
                                    <p:anim calcmode="lin" valueType="num">
                                      <p:cBhvr additive="base">
                                        <p:cTn id="1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nodeType="clickEffect">
                                  <p:stCondLst>
                                    <p:cond delay="0"/>
                                  </p:stCondLst>
                                  <p:childTnLst>
                                    <p:set>
                                      <p:cBhvr>
                                        <p:cTn id="22" dur="1" fill="hold">
                                          <p:stCondLst>
                                            <p:cond delay="0"/>
                                          </p:stCondLst>
                                        </p:cTn>
                                        <p:tgtEl>
                                          <p:spTgt spid="12311"/>
                                        </p:tgtEl>
                                        <p:attrNameLst>
                                          <p:attrName>style.visibility</p:attrName>
                                        </p:attrNameLst>
                                      </p:cBhvr>
                                      <p:to>
                                        <p:strVal val="visible"/>
                                      </p:to>
                                    </p:set>
                                    <p:animEffect transition="in" filter="box(out)">
                                      <p:cBhvr>
                                        <p:cTn id="23" dur="500"/>
                                        <p:tgtEl>
                                          <p:spTgt spid="1231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2346"/>
                                        </p:tgtEl>
                                        <p:attrNameLst>
                                          <p:attrName>style.visibility</p:attrName>
                                        </p:attrNameLst>
                                      </p:cBhvr>
                                      <p:to>
                                        <p:strVal val="visible"/>
                                      </p:to>
                                    </p:set>
                                    <p:anim calcmode="lin" valueType="num">
                                      <p:cBhvr additive="base">
                                        <p:cTn id="28" dur="500" fill="hold"/>
                                        <p:tgtEl>
                                          <p:spTgt spid="12346"/>
                                        </p:tgtEl>
                                        <p:attrNameLst>
                                          <p:attrName>ppt_x</p:attrName>
                                        </p:attrNameLst>
                                      </p:cBhvr>
                                      <p:tavLst>
                                        <p:tav tm="0">
                                          <p:val>
                                            <p:strVal val="#ppt_x"/>
                                          </p:val>
                                        </p:tav>
                                        <p:tav tm="100000">
                                          <p:val>
                                            <p:strVal val="#ppt_x"/>
                                          </p:val>
                                        </p:tav>
                                      </p:tavLst>
                                    </p:anim>
                                    <p:anim calcmode="lin" valueType="num">
                                      <p:cBhvr additive="base">
                                        <p:cTn id="29" dur="500" fill="hold"/>
                                        <p:tgtEl>
                                          <p:spTgt spid="1234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2355"/>
                                        </p:tgtEl>
                                        <p:attrNameLst>
                                          <p:attrName>style.visibility</p:attrName>
                                        </p:attrNameLst>
                                      </p:cBhvr>
                                      <p:to>
                                        <p:strVal val="visible"/>
                                      </p:to>
                                    </p:set>
                                    <p:anim calcmode="lin" valueType="num">
                                      <p:cBhvr additive="base">
                                        <p:cTn id="34" dur="500" fill="hold"/>
                                        <p:tgtEl>
                                          <p:spTgt spid="12355"/>
                                        </p:tgtEl>
                                        <p:attrNameLst>
                                          <p:attrName>ppt_x</p:attrName>
                                        </p:attrNameLst>
                                      </p:cBhvr>
                                      <p:tavLst>
                                        <p:tav tm="0">
                                          <p:val>
                                            <p:strVal val="#ppt_x"/>
                                          </p:val>
                                        </p:tav>
                                        <p:tav tm="100000">
                                          <p:val>
                                            <p:strVal val="#ppt_x"/>
                                          </p:val>
                                        </p:tav>
                                      </p:tavLst>
                                    </p:anim>
                                    <p:anim calcmode="lin" valueType="num">
                                      <p:cBhvr additive="base">
                                        <p:cTn id="35" dur="500" fill="hold"/>
                                        <p:tgtEl>
                                          <p:spTgt spid="12355"/>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 presetClass="entr" presetSubtype="32" fill="hold" nodeType="clickEffect">
                                  <p:stCondLst>
                                    <p:cond delay="0"/>
                                  </p:stCondLst>
                                  <p:childTnLst>
                                    <p:set>
                                      <p:cBhvr>
                                        <p:cTn id="39" dur="1" fill="hold">
                                          <p:stCondLst>
                                            <p:cond delay="0"/>
                                          </p:stCondLst>
                                        </p:cTn>
                                        <p:tgtEl>
                                          <p:spTgt spid="12306"/>
                                        </p:tgtEl>
                                        <p:attrNameLst>
                                          <p:attrName>style.visibility</p:attrName>
                                        </p:attrNameLst>
                                      </p:cBhvr>
                                      <p:to>
                                        <p:strVal val="visible"/>
                                      </p:to>
                                    </p:set>
                                    <p:animEffect transition="in" filter="box(out)">
                                      <p:cBhvr>
                                        <p:cTn id="40" dur="500"/>
                                        <p:tgtEl>
                                          <p:spTgt spid="12306"/>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ntr" presetSubtype="32" fill="hold" nodeType="clickEffect">
                                  <p:stCondLst>
                                    <p:cond delay="0"/>
                                  </p:stCondLst>
                                  <p:childTnLst>
                                    <p:set>
                                      <p:cBhvr>
                                        <p:cTn id="44" dur="1" fill="hold">
                                          <p:stCondLst>
                                            <p:cond delay="0"/>
                                          </p:stCondLst>
                                        </p:cTn>
                                        <p:tgtEl>
                                          <p:spTgt spid="12301"/>
                                        </p:tgtEl>
                                        <p:attrNameLst>
                                          <p:attrName>style.visibility</p:attrName>
                                        </p:attrNameLst>
                                      </p:cBhvr>
                                      <p:to>
                                        <p:strVal val="visible"/>
                                      </p:to>
                                    </p:set>
                                    <p:animEffect transition="in" filter="box(out)">
                                      <p:cBhvr>
                                        <p:cTn id="45" dur="500"/>
                                        <p:tgtEl>
                                          <p:spTgt spid="12301"/>
                                        </p:tgtEl>
                                      </p:cBhvr>
                                    </p:animEffect>
                                  </p:childTnLst>
                                </p:cTn>
                              </p:par>
                            </p:childTnLst>
                          </p:cTn>
                        </p:par>
                      </p:childTnLst>
                    </p:cTn>
                  </p:par>
                  <p:par>
                    <p:cTn id="46" fill="hold">
                      <p:stCondLst>
                        <p:cond delay="indefinite"/>
                      </p:stCondLst>
                      <p:childTnLst>
                        <p:par>
                          <p:cTn id="47" fill="hold">
                            <p:stCondLst>
                              <p:cond delay="0"/>
                            </p:stCondLst>
                            <p:childTnLst>
                              <p:par>
                                <p:cTn id="48" presetID="4" presetClass="entr" presetSubtype="32" fill="hold" nodeType="clickEffect">
                                  <p:stCondLst>
                                    <p:cond delay="0"/>
                                  </p:stCondLst>
                                  <p:childTnLst>
                                    <p:set>
                                      <p:cBhvr>
                                        <p:cTn id="49" dur="1" fill="hold">
                                          <p:stCondLst>
                                            <p:cond delay="0"/>
                                          </p:stCondLst>
                                        </p:cTn>
                                        <p:tgtEl>
                                          <p:spTgt spid="12296"/>
                                        </p:tgtEl>
                                        <p:attrNameLst>
                                          <p:attrName>style.visibility</p:attrName>
                                        </p:attrNameLst>
                                      </p:cBhvr>
                                      <p:to>
                                        <p:strVal val="visible"/>
                                      </p:to>
                                    </p:set>
                                    <p:animEffect transition="in" filter="box(out)">
                                      <p:cBhvr>
                                        <p:cTn id="50" dur="500"/>
                                        <p:tgtEl>
                                          <p:spTgt spid="12296"/>
                                        </p:tgtEl>
                                      </p:cBhvr>
                                    </p:animEffect>
                                  </p:childTnLst>
                                </p:cTn>
                              </p:par>
                            </p:childTnLst>
                          </p:cTn>
                        </p:par>
                      </p:childTnLst>
                    </p:cTn>
                  </p:par>
                  <p:par>
                    <p:cTn id="51" fill="hold">
                      <p:stCondLst>
                        <p:cond delay="indefinite"/>
                      </p:stCondLst>
                      <p:childTnLst>
                        <p:par>
                          <p:cTn id="52" fill="hold">
                            <p:stCondLst>
                              <p:cond delay="0"/>
                            </p:stCondLst>
                            <p:childTnLst>
                              <p:par>
                                <p:cTn id="53" presetID="4" presetClass="entr" presetSubtype="32" fill="hold" grpId="0" nodeType="clickEffect">
                                  <p:stCondLst>
                                    <p:cond delay="0"/>
                                  </p:stCondLst>
                                  <p:childTnLst>
                                    <p:set>
                                      <p:cBhvr>
                                        <p:cTn id="54" dur="1" fill="hold">
                                          <p:stCondLst>
                                            <p:cond delay="0"/>
                                          </p:stCondLst>
                                        </p:cTn>
                                        <p:tgtEl>
                                          <p:spTgt spid="12295"/>
                                        </p:tgtEl>
                                        <p:attrNameLst>
                                          <p:attrName>style.visibility</p:attrName>
                                        </p:attrNameLst>
                                      </p:cBhvr>
                                      <p:to>
                                        <p:strVal val="visible"/>
                                      </p:to>
                                    </p:set>
                                    <p:animEffect transition="in" filter="box(out)">
                                      <p:cBhvr>
                                        <p:cTn id="55" dur="500"/>
                                        <p:tgtEl>
                                          <p:spTgt spid="12295"/>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32" fill="hold" nodeType="clickEffect">
                                  <p:stCondLst>
                                    <p:cond delay="0"/>
                                  </p:stCondLst>
                                  <p:childTnLst>
                                    <p:set>
                                      <p:cBhvr>
                                        <p:cTn id="59" dur="1" fill="hold">
                                          <p:stCondLst>
                                            <p:cond delay="0"/>
                                          </p:stCondLst>
                                        </p:cTn>
                                        <p:tgtEl>
                                          <p:spTgt spid="12341"/>
                                        </p:tgtEl>
                                        <p:attrNameLst>
                                          <p:attrName>style.visibility</p:attrName>
                                        </p:attrNameLst>
                                      </p:cBhvr>
                                      <p:to>
                                        <p:strVal val="visible"/>
                                      </p:to>
                                    </p:set>
                                    <p:animEffect transition="in" filter="box(out)">
                                      <p:cBhvr>
                                        <p:cTn id="60" dur="500"/>
                                        <p:tgtEl>
                                          <p:spTgt spid="12341"/>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32" fill="hold" nodeType="clickEffect">
                                  <p:stCondLst>
                                    <p:cond delay="0"/>
                                  </p:stCondLst>
                                  <p:childTnLst>
                                    <p:set>
                                      <p:cBhvr>
                                        <p:cTn id="64" dur="1" fill="hold">
                                          <p:stCondLst>
                                            <p:cond delay="0"/>
                                          </p:stCondLst>
                                        </p:cTn>
                                        <p:tgtEl>
                                          <p:spTgt spid="12323"/>
                                        </p:tgtEl>
                                        <p:attrNameLst>
                                          <p:attrName>style.visibility</p:attrName>
                                        </p:attrNameLst>
                                      </p:cBhvr>
                                      <p:to>
                                        <p:strVal val="visible"/>
                                      </p:to>
                                    </p:set>
                                    <p:animEffect transition="in" filter="box(out)">
                                      <p:cBhvr>
                                        <p:cTn id="65" dur="500"/>
                                        <p:tgtEl>
                                          <p:spTgt spid="12323"/>
                                        </p:tgtEl>
                                      </p:cBhvr>
                                    </p:animEffect>
                                  </p:childTnLst>
                                </p:cTn>
                              </p:par>
                            </p:childTnLst>
                          </p:cTn>
                        </p:par>
                      </p:childTnLst>
                    </p:cTn>
                  </p:par>
                  <p:par>
                    <p:cTn id="66" fill="hold">
                      <p:stCondLst>
                        <p:cond delay="indefinite"/>
                      </p:stCondLst>
                      <p:childTnLst>
                        <p:par>
                          <p:cTn id="67" fill="hold">
                            <p:stCondLst>
                              <p:cond delay="0"/>
                            </p:stCondLst>
                            <p:childTnLst>
                              <p:par>
                                <p:cTn id="68" presetID="4" presetClass="entr" presetSubtype="32" fill="hold" nodeType="clickEffect">
                                  <p:stCondLst>
                                    <p:cond delay="0"/>
                                  </p:stCondLst>
                                  <p:childTnLst>
                                    <p:set>
                                      <p:cBhvr>
                                        <p:cTn id="69" dur="1" fill="hold">
                                          <p:stCondLst>
                                            <p:cond delay="0"/>
                                          </p:stCondLst>
                                        </p:cTn>
                                        <p:tgtEl>
                                          <p:spTgt spid="12326"/>
                                        </p:tgtEl>
                                        <p:attrNameLst>
                                          <p:attrName>style.visibility</p:attrName>
                                        </p:attrNameLst>
                                      </p:cBhvr>
                                      <p:to>
                                        <p:strVal val="visible"/>
                                      </p:to>
                                    </p:set>
                                    <p:animEffect transition="in" filter="box(out)">
                                      <p:cBhvr>
                                        <p:cTn id="70" dur="500"/>
                                        <p:tgtEl>
                                          <p:spTgt spid="12326"/>
                                        </p:tgtEl>
                                      </p:cBhvr>
                                    </p:animEffect>
                                  </p:childTnLst>
                                </p:cTn>
                              </p:par>
                            </p:childTnLst>
                          </p:cTn>
                        </p:par>
                      </p:childTnLst>
                    </p:cTn>
                  </p:par>
                  <p:par>
                    <p:cTn id="71" fill="hold">
                      <p:stCondLst>
                        <p:cond delay="indefinite"/>
                      </p:stCondLst>
                      <p:childTnLst>
                        <p:par>
                          <p:cTn id="72" fill="hold">
                            <p:stCondLst>
                              <p:cond delay="0"/>
                            </p:stCondLst>
                            <p:childTnLst>
                              <p:par>
                                <p:cTn id="73" presetID="4" presetClass="entr" presetSubtype="32" fill="hold" nodeType="clickEffect">
                                  <p:stCondLst>
                                    <p:cond delay="0"/>
                                  </p:stCondLst>
                                  <p:childTnLst>
                                    <p:set>
                                      <p:cBhvr>
                                        <p:cTn id="74" dur="1" fill="hold">
                                          <p:stCondLst>
                                            <p:cond delay="0"/>
                                          </p:stCondLst>
                                        </p:cTn>
                                        <p:tgtEl>
                                          <p:spTgt spid="12331"/>
                                        </p:tgtEl>
                                        <p:attrNameLst>
                                          <p:attrName>style.visibility</p:attrName>
                                        </p:attrNameLst>
                                      </p:cBhvr>
                                      <p:to>
                                        <p:strVal val="visible"/>
                                      </p:to>
                                    </p:set>
                                    <p:animEffect transition="in" filter="box(out)">
                                      <p:cBhvr>
                                        <p:cTn id="75" dur="500"/>
                                        <p:tgtEl>
                                          <p:spTgt spid="12331"/>
                                        </p:tgtEl>
                                      </p:cBhvr>
                                    </p:animEffect>
                                  </p:childTnLst>
                                </p:cTn>
                              </p:par>
                            </p:childTnLst>
                          </p:cTn>
                        </p:par>
                      </p:childTnLst>
                    </p:cTn>
                  </p:par>
                  <p:par>
                    <p:cTn id="76" fill="hold">
                      <p:stCondLst>
                        <p:cond delay="indefinite"/>
                      </p:stCondLst>
                      <p:childTnLst>
                        <p:par>
                          <p:cTn id="77" fill="hold">
                            <p:stCondLst>
                              <p:cond delay="0"/>
                            </p:stCondLst>
                            <p:childTnLst>
                              <p:par>
                                <p:cTn id="78" presetID="4" presetClass="entr" presetSubtype="32" fill="hold" grpId="0" nodeType="clickEffect">
                                  <p:stCondLst>
                                    <p:cond delay="0"/>
                                  </p:stCondLst>
                                  <p:childTnLst>
                                    <p:set>
                                      <p:cBhvr>
                                        <p:cTn id="79" dur="1" fill="hold">
                                          <p:stCondLst>
                                            <p:cond delay="0"/>
                                          </p:stCondLst>
                                        </p:cTn>
                                        <p:tgtEl>
                                          <p:spTgt spid="12294"/>
                                        </p:tgtEl>
                                        <p:attrNameLst>
                                          <p:attrName>style.visibility</p:attrName>
                                        </p:attrNameLst>
                                      </p:cBhvr>
                                      <p:to>
                                        <p:strVal val="visible"/>
                                      </p:to>
                                    </p:set>
                                    <p:animEffect transition="in" filter="box(out)">
                                      <p:cBhvr>
                                        <p:cTn id="80" dur="500"/>
                                        <p:tgtEl>
                                          <p:spTgt spid="12294"/>
                                        </p:tgtEl>
                                      </p:cBhvr>
                                    </p:animEffect>
                                  </p:childTnLst>
                                </p:cTn>
                              </p:par>
                            </p:childTnLst>
                          </p:cTn>
                        </p:par>
                      </p:childTnLst>
                    </p:cTn>
                  </p:par>
                  <p:par>
                    <p:cTn id="81" fill="hold">
                      <p:stCondLst>
                        <p:cond delay="indefinite"/>
                      </p:stCondLst>
                      <p:childTnLst>
                        <p:par>
                          <p:cTn id="82" fill="hold">
                            <p:stCondLst>
                              <p:cond delay="0"/>
                            </p:stCondLst>
                            <p:childTnLst>
                              <p:par>
                                <p:cTn id="83" presetID="4" presetClass="entr" presetSubtype="32" fill="hold" nodeType="clickEffect">
                                  <p:stCondLst>
                                    <p:cond delay="0"/>
                                  </p:stCondLst>
                                  <p:childTnLst>
                                    <p:set>
                                      <p:cBhvr>
                                        <p:cTn id="84" dur="1" fill="hold">
                                          <p:stCondLst>
                                            <p:cond delay="0"/>
                                          </p:stCondLst>
                                        </p:cTn>
                                        <p:tgtEl>
                                          <p:spTgt spid="12336"/>
                                        </p:tgtEl>
                                        <p:attrNameLst>
                                          <p:attrName>style.visibility</p:attrName>
                                        </p:attrNameLst>
                                      </p:cBhvr>
                                      <p:to>
                                        <p:strVal val="visible"/>
                                      </p:to>
                                    </p:set>
                                    <p:animEffect transition="in" filter="box(out)">
                                      <p:cBhvr>
                                        <p:cTn id="85" dur="500"/>
                                        <p:tgtEl>
                                          <p:spTgt spid="12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utoUpdateAnimBg="0"/>
      <p:bldP spid="122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533400" y="304800"/>
            <a:ext cx="8610600" cy="863600"/>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SMMedium"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latin typeface="SMMedium" charset="0"/>
              </a:rPr>
              <a:t>ELEMENTOS DEL CLIMA: PRESIÓN ATMOSFÉRICA Y 					VIENTOS.</a:t>
            </a:r>
          </a:p>
        </p:txBody>
      </p:sp>
      <p:grpSp>
        <p:nvGrpSpPr>
          <p:cNvPr id="13314" name="Group 2"/>
          <p:cNvGrpSpPr>
            <a:grpSpLocks/>
          </p:cNvGrpSpPr>
          <p:nvPr/>
        </p:nvGrpSpPr>
        <p:grpSpPr bwMode="auto">
          <a:xfrm>
            <a:off x="179388" y="1295400"/>
            <a:ext cx="8748712" cy="869950"/>
            <a:chOff x="113" y="816"/>
            <a:chExt cx="5511" cy="548"/>
          </a:xfrm>
        </p:grpSpPr>
        <p:sp>
          <p:nvSpPr>
            <p:cNvPr id="13315" name="Text Box 3"/>
            <p:cNvSpPr txBox="1">
              <a:spLocks noChangeArrowheads="1"/>
            </p:cNvSpPr>
            <p:nvPr/>
          </p:nvSpPr>
          <p:spPr bwMode="auto">
            <a:xfrm>
              <a:off x="248" y="816"/>
              <a:ext cx="5378" cy="54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El viento </a:t>
              </a:r>
              <a:r>
                <a:rPr lang="en-GB" sz="1800">
                  <a:solidFill>
                    <a:srgbClr val="FF0000"/>
                  </a:solidFill>
                  <a:latin typeface="Arial" charset="0"/>
                </a:rPr>
                <a:t>es el movimiento de las masas de aire</a:t>
              </a:r>
              <a:r>
                <a:rPr lang="en-GB" sz="1800">
                  <a:solidFill>
                    <a:schemeClr val="tx1"/>
                  </a:solidFill>
                  <a:latin typeface="Arial" charset="0"/>
                </a:rPr>
                <a:t> con respecto a la superficie terrestre. La radiación solar calienta la superficie terrestre, haciendo que el aire cercano aumente su temperatura, se dilate, resulte más ligero y se eleve.</a:t>
              </a:r>
            </a:p>
          </p:txBody>
        </p:sp>
        <p:sp>
          <p:nvSpPr>
            <p:cNvPr id="13316" name="AutoShape 4"/>
            <p:cNvSpPr>
              <a:spLocks noChangeArrowheads="1"/>
            </p:cNvSpPr>
            <p:nvPr/>
          </p:nvSpPr>
          <p:spPr bwMode="auto">
            <a:xfrm>
              <a:off x="113" y="817"/>
              <a:ext cx="175" cy="185"/>
            </a:xfrm>
            <a:prstGeom prst="roundRect">
              <a:avLst>
                <a:gd name="adj" fmla="val 574"/>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13317" name="Group 5"/>
          <p:cNvGrpSpPr>
            <a:grpSpLocks/>
          </p:cNvGrpSpPr>
          <p:nvPr/>
        </p:nvGrpSpPr>
        <p:grpSpPr bwMode="auto">
          <a:xfrm>
            <a:off x="4057650" y="3459163"/>
            <a:ext cx="4845050" cy="2884487"/>
            <a:chOff x="2556" y="2179"/>
            <a:chExt cx="3052" cy="1817"/>
          </a:xfrm>
        </p:grpSpPr>
        <p:pic>
          <p:nvPicPr>
            <p:cNvPr id="13318" name="Picture 6"/>
            <p:cNvPicPr>
              <a:picLocks noChangeAspect="1" noChangeArrowheads="1"/>
            </p:cNvPicPr>
            <p:nvPr/>
          </p:nvPicPr>
          <p:blipFill>
            <a:blip r:embed="rId3" cstate="print"/>
            <a:srcRect/>
            <a:stretch>
              <a:fillRect/>
            </a:stretch>
          </p:blipFill>
          <p:spPr bwMode="auto">
            <a:xfrm>
              <a:off x="2556" y="2361"/>
              <a:ext cx="3053" cy="1637"/>
            </a:xfrm>
            <a:prstGeom prst="rect">
              <a:avLst/>
            </a:prstGeom>
            <a:noFill/>
          </p:spPr>
        </p:pic>
        <p:grpSp>
          <p:nvGrpSpPr>
            <p:cNvPr id="13319" name="Group 7"/>
            <p:cNvGrpSpPr>
              <a:grpSpLocks/>
            </p:cNvGrpSpPr>
            <p:nvPr/>
          </p:nvGrpSpPr>
          <p:grpSpPr bwMode="auto">
            <a:xfrm>
              <a:off x="3166" y="2179"/>
              <a:ext cx="1806" cy="178"/>
              <a:chOff x="3166" y="2179"/>
              <a:chExt cx="1806" cy="178"/>
            </a:xfrm>
          </p:grpSpPr>
          <p:sp>
            <p:nvSpPr>
              <p:cNvPr id="13320" name="AutoShape 8"/>
              <p:cNvSpPr>
                <a:spLocks noChangeArrowheads="1"/>
              </p:cNvSpPr>
              <p:nvPr/>
            </p:nvSpPr>
            <p:spPr bwMode="auto">
              <a:xfrm>
                <a:off x="3166" y="2179"/>
                <a:ext cx="1807" cy="179"/>
              </a:xfrm>
              <a:prstGeom prst="roundRect">
                <a:avLst>
                  <a:gd name="adj" fmla="val 560"/>
                </a:avLst>
              </a:prstGeom>
              <a:solidFill>
                <a:srgbClr val="CCFF33"/>
              </a:solidFill>
              <a:ln w="9525">
                <a:noFill/>
                <a:round/>
                <a:headEnd/>
                <a:tailEnd/>
              </a:ln>
            </p:spPr>
            <p:txBody>
              <a:bodyPr wrap="none" anchor="ctr"/>
              <a:lstStyle/>
              <a:p>
                <a:endParaRPr lang="es-ES"/>
              </a:p>
            </p:txBody>
          </p:sp>
          <p:sp>
            <p:nvSpPr>
              <p:cNvPr id="13321" name="AutoShape 9"/>
              <p:cNvSpPr>
                <a:spLocks noChangeArrowheads="1"/>
              </p:cNvSpPr>
              <p:nvPr/>
            </p:nvSpPr>
            <p:spPr bwMode="auto">
              <a:xfrm>
                <a:off x="3166" y="2179"/>
                <a:ext cx="1807"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FF"/>
                    </a:solidFill>
                    <a:latin typeface="Arial" charset="0"/>
                  </a:rPr>
                  <a:t>DIRECCIÓN  DE  LOS  VIENTOS</a:t>
                </a:r>
              </a:p>
            </p:txBody>
          </p:sp>
        </p:grpSp>
      </p:grpSp>
      <p:grpSp>
        <p:nvGrpSpPr>
          <p:cNvPr id="13322" name="Group 10"/>
          <p:cNvGrpSpPr>
            <a:grpSpLocks/>
          </p:cNvGrpSpPr>
          <p:nvPr/>
        </p:nvGrpSpPr>
        <p:grpSpPr bwMode="auto">
          <a:xfrm>
            <a:off x="188913" y="2193925"/>
            <a:ext cx="8748712" cy="869950"/>
            <a:chOff x="119" y="1382"/>
            <a:chExt cx="5511" cy="548"/>
          </a:xfrm>
        </p:grpSpPr>
        <p:sp>
          <p:nvSpPr>
            <p:cNvPr id="13323" name="Text Box 11"/>
            <p:cNvSpPr txBox="1">
              <a:spLocks noChangeArrowheads="1"/>
            </p:cNvSpPr>
            <p:nvPr/>
          </p:nvSpPr>
          <p:spPr bwMode="auto">
            <a:xfrm>
              <a:off x="254" y="1382"/>
              <a:ext cx="5377" cy="54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En los lugares que </a:t>
              </a:r>
              <a:r>
                <a:rPr lang="en-GB" sz="1800">
                  <a:solidFill>
                    <a:srgbClr val="0000FF"/>
                  </a:solidFill>
                  <a:latin typeface="Arial" charset="0"/>
                </a:rPr>
                <a:t>asciende el aire</a:t>
              </a:r>
              <a:r>
                <a:rPr lang="en-GB" sz="1800">
                  <a:solidFill>
                    <a:schemeClr val="tx1"/>
                  </a:solidFill>
                  <a:latin typeface="Arial" charset="0"/>
                </a:rPr>
                <a:t>, disminuye la presión originando un centro de bajas presiones o </a:t>
              </a:r>
              <a:r>
                <a:rPr lang="en-GB" sz="1800">
                  <a:solidFill>
                    <a:srgbClr val="0000FF"/>
                  </a:solidFill>
                  <a:latin typeface="Arial" charset="0"/>
                </a:rPr>
                <a:t>borrascas (B).</a:t>
              </a:r>
              <a:r>
                <a:rPr lang="en-GB" sz="1800">
                  <a:solidFill>
                    <a:schemeClr val="tx1"/>
                  </a:solidFill>
                  <a:latin typeface="Arial" charset="0"/>
                </a:rPr>
                <a:t> Hay </a:t>
              </a:r>
              <a:r>
                <a:rPr lang="en-GB" sz="1800">
                  <a:solidFill>
                    <a:srgbClr val="0000FF"/>
                  </a:solidFill>
                  <a:latin typeface="Arial" charset="0"/>
                </a:rPr>
                <a:t>inestabilidad</a:t>
              </a:r>
              <a:r>
                <a:rPr lang="en-GB" sz="1800">
                  <a:solidFill>
                    <a:schemeClr val="tx1"/>
                  </a:solidFill>
                  <a:latin typeface="Arial" charset="0"/>
                </a:rPr>
                <a:t> y se suelen producir precipitaciones.</a:t>
              </a:r>
            </a:p>
          </p:txBody>
        </p:sp>
        <p:sp>
          <p:nvSpPr>
            <p:cNvPr id="13324" name="AutoShape 12"/>
            <p:cNvSpPr>
              <a:spLocks noChangeArrowheads="1"/>
            </p:cNvSpPr>
            <p:nvPr/>
          </p:nvSpPr>
          <p:spPr bwMode="auto">
            <a:xfrm>
              <a:off x="119" y="1383"/>
              <a:ext cx="175" cy="185"/>
            </a:xfrm>
            <a:prstGeom prst="roundRect">
              <a:avLst>
                <a:gd name="adj" fmla="val 574"/>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13325" name="Group 13"/>
          <p:cNvGrpSpPr>
            <a:grpSpLocks/>
          </p:cNvGrpSpPr>
          <p:nvPr/>
        </p:nvGrpSpPr>
        <p:grpSpPr bwMode="auto">
          <a:xfrm>
            <a:off x="201613" y="4114800"/>
            <a:ext cx="3681412" cy="623888"/>
            <a:chOff x="127" y="2592"/>
            <a:chExt cx="2319" cy="393"/>
          </a:xfrm>
        </p:grpSpPr>
        <p:sp>
          <p:nvSpPr>
            <p:cNvPr id="13326" name="Text Box 14"/>
            <p:cNvSpPr txBox="1">
              <a:spLocks noChangeArrowheads="1"/>
            </p:cNvSpPr>
            <p:nvPr/>
          </p:nvSpPr>
          <p:spPr bwMode="auto">
            <a:xfrm>
              <a:off x="237" y="2592"/>
              <a:ext cx="2210" cy="394"/>
            </a:xfrm>
            <a:prstGeom prst="rect">
              <a:avLst/>
            </a:prstGeom>
            <a:noFill/>
            <a:ln w="9525">
              <a:noFill/>
              <a:miter lim="800000"/>
              <a:headEnd/>
              <a:tailEnd/>
            </a:ln>
          </p:spPr>
          <p:txBody>
            <a:bodyPr lIns="90000" tIns="46800" rIns="90000" bIns="46800">
              <a:spAutoFit/>
            </a:bodyPr>
            <a:lstStyle/>
            <a:p>
              <a:pPr marL="188913" indent="-188913" algn="just">
                <a:lnSpc>
                  <a:spcPct val="90000"/>
                </a:lnSpc>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La </a:t>
              </a:r>
              <a:r>
                <a:rPr lang="en-GB" sz="1800">
                  <a:solidFill>
                    <a:srgbClr val="FF0000"/>
                  </a:solidFill>
                  <a:latin typeface="Arial" charset="0"/>
                </a:rPr>
                <a:t>veleta</a:t>
              </a:r>
              <a:r>
                <a:rPr lang="en-GB" sz="1800">
                  <a:solidFill>
                    <a:schemeClr val="tx1"/>
                  </a:solidFill>
                  <a:latin typeface="Arial" charset="0"/>
                </a:rPr>
                <a:t> es el instrumento que indica la dirección del viento.</a:t>
              </a:r>
            </a:p>
          </p:txBody>
        </p:sp>
        <p:sp>
          <p:nvSpPr>
            <p:cNvPr id="13327" name="AutoShape 15"/>
            <p:cNvSpPr>
              <a:spLocks noChangeArrowheads="1"/>
            </p:cNvSpPr>
            <p:nvPr/>
          </p:nvSpPr>
          <p:spPr bwMode="auto">
            <a:xfrm>
              <a:off x="127" y="2594"/>
              <a:ext cx="173" cy="185"/>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13328" name="Group 16"/>
          <p:cNvGrpSpPr>
            <a:grpSpLocks/>
          </p:cNvGrpSpPr>
          <p:nvPr/>
        </p:nvGrpSpPr>
        <p:grpSpPr bwMode="auto">
          <a:xfrm>
            <a:off x="182563" y="4857750"/>
            <a:ext cx="3700462" cy="1403350"/>
            <a:chOff x="115" y="3060"/>
            <a:chExt cx="2331" cy="884"/>
          </a:xfrm>
        </p:grpSpPr>
        <p:sp>
          <p:nvSpPr>
            <p:cNvPr id="13329" name="Text Box 17"/>
            <p:cNvSpPr txBox="1">
              <a:spLocks noChangeArrowheads="1"/>
            </p:cNvSpPr>
            <p:nvPr/>
          </p:nvSpPr>
          <p:spPr bwMode="auto">
            <a:xfrm>
              <a:off x="225" y="3060"/>
              <a:ext cx="2222" cy="703"/>
            </a:xfrm>
            <a:prstGeom prst="rect">
              <a:avLst/>
            </a:prstGeom>
            <a:noFill/>
            <a:ln w="9525">
              <a:noFill/>
              <a:miter lim="800000"/>
              <a:headEnd/>
              <a:tailEnd/>
            </a:ln>
          </p:spPr>
          <p:txBody>
            <a:bodyPr lIns="90000" tIns="46800" rIns="90000" bIns="46800">
              <a:spAutoFit/>
            </a:bodyPr>
            <a:lstStyle/>
            <a:p>
              <a:pPr marL="188913" indent="-188913" algn="just">
                <a:lnSpc>
                  <a:spcPct val="90000"/>
                </a:lnSpc>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El </a:t>
              </a:r>
              <a:r>
                <a:rPr lang="en-GB" sz="1800">
                  <a:solidFill>
                    <a:srgbClr val="FF0000"/>
                  </a:solidFill>
                  <a:latin typeface="Arial" charset="0"/>
                </a:rPr>
                <a:t>anemómetro</a:t>
              </a:r>
              <a:r>
                <a:rPr lang="en-GB" sz="1800">
                  <a:solidFill>
                    <a:schemeClr val="tx1"/>
                  </a:solidFill>
                  <a:latin typeface="Arial" charset="0"/>
                </a:rPr>
                <a:t> es el instru-mento utilizado para medir la velocidad del viento expresada en nudos  o en m/s.</a:t>
              </a:r>
            </a:p>
          </p:txBody>
        </p:sp>
        <p:sp>
          <p:nvSpPr>
            <p:cNvPr id="13330" name="AutoShape 18"/>
            <p:cNvSpPr>
              <a:spLocks noChangeArrowheads="1"/>
            </p:cNvSpPr>
            <p:nvPr/>
          </p:nvSpPr>
          <p:spPr bwMode="auto">
            <a:xfrm>
              <a:off x="115" y="3074"/>
              <a:ext cx="173" cy="197"/>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nvGrpSpPr>
            <p:cNvPr id="13331" name="Group 19"/>
            <p:cNvGrpSpPr>
              <a:grpSpLocks/>
            </p:cNvGrpSpPr>
            <p:nvPr/>
          </p:nvGrpSpPr>
          <p:grpSpPr bwMode="auto">
            <a:xfrm>
              <a:off x="682" y="3731"/>
              <a:ext cx="1086" cy="213"/>
              <a:chOff x="682" y="3731"/>
              <a:chExt cx="1086" cy="213"/>
            </a:xfrm>
          </p:grpSpPr>
          <p:sp>
            <p:nvSpPr>
              <p:cNvPr id="13332" name="AutoShape 20"/>
              <p:cNvSpPr>
                <a:spLocks noChangeArrowheads="1"/>
              </p:cNvSpPr>
              <p:nvPr/>
            </p:nvSpPr>
            <p:spPr bwMode="auto">
              <a:xfrm>
                <a:off x="682" y="3731"/>
                <a:ext cx="1087" cy="214"/>
              </a:xfrm>
              <a:prstGeom prst="roundRect">
                <a:avLst>
                  <a:gd name="adj" fmla="val 463"/>
                </a:avLst>
              </a:prstGeom>
              <a:solidFill>
                <a:srgbClr val="FFCC00"/>
              </a:solidFill>
              <a:ln w="9525">
                <a:noFill/>
                <a:round/>
                <a:headEnd/>
                <a:tailEnd/>
              </a:ln>
            </p:spPr>
            <p:txBody>
              <a:bodyPr wrap="none" anchor="ctr"/>
              <a:lstStyle/>
              <a:p>
                <a:endParaRPr lang="es-ES"/>
              </a:p>
            </p:txBody>
          </p:sp>
          <p:sp>
            <p:nvSpPr>
              <p:cNvPr id="13333" name="AutoShape 21"/>
              <p:cNvSpPr>
                <a:spLocks noChangeArrowheads="1"/>
              </p:cNvSpPr>
              <p:nvPr/>
            </p:nvSpPr>
            <p:spPr bwMode="auto">
              <a:xfrm>
                <a:off x="682" y="3731"/>
                <a:ext cx="1087" cy="214"/>
              </a:xfrm>
              <a:prstGeom prst="roundRect">
                <a:avLst>
                  <a:gd name="adj" fmla="val 463"/>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rPr>
                  <a:t>1 nudo = 0,5 m/s</a:t>
                </a:r>
              </a:p>
            </p:txBody>
          </p:sp>
        </p:grpSp>
      </p:grpSp>
      <p:grpSp>
        <p:nvGrpSpPr>
          <p:cNvPr id="13334" name="Group 22"/>
          <p:cNvGrpSpPr>
            <a:grpSpLocks/>
          </p:cNvGrpSpPr>
          <p:nvPr/>
        </p:nvGrpSpPr>
        <p:grpSpPr bwMode="auto">
          <a:xfrm>
            <a:off x="190500" y="3090863"/>
            <a:ext cx="8951913" cy="879475"/>
            <a:chOff x="120" y="1947"/>
            <a:chExt cx="5639" cy="554"/>
          </a:xfrm>
        </p:grpSpPr>
        <p:sp>
          <p:nvSpPr>
            <p:cNvPr id="13335" name="Text Box 23"/>
            <p:cNvSpPr txBox="1">
              <a:spLocks noChangeArrowheads="1"/>
            </p:cNvSpPr>
            <p:nvPr/>
          </p:nvSpPr>
          <p:spPr bwMode="auto">
            <a:xfrm>
              <a:off x="256" y="1947"/>
              <a:ext cx="5504"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En los lugares que </a:t>
              </a:r>
              <a:r>
                <a:rPr lang="en-GB" sz="1800">
                  <a:solidFill>
                    <a:srgbClr val="FF6600"/>
                  </a:solidFill>
                  <a:latin typeface="Arial" charset="0"/>
                </a:rPr>
                <a:t>desciende </a:t>
              </a:r>
              <a:r>
                <a:rPr lang="en-GB" sz="1800">
                  <a:solidFill>
                    <a:schemeClr val="tx1"/>
                  </a:solidFill>
                  <a:latin typeface="Arial" charset="0"/>
                </a:rPr>
                <a:t>el aire, aumenta la presión formando un </a:t>
              </a:r>
              <a:r>
                <a:rPr lang="en-GB" sz="1800">
                  <a:solidFill>
                    <a:srgbClr val="FF6600"/>
                  </a:solidFill>
                  <a:latin typeface="Arial" charset="0"/>
                </a:rPr>
                <a:t>anticiclón (A)</a:t>
              </a:r>
            </a:p>
          </p:txBody>
        </p:sp>
        <p:sp>
          <p:nvSpPr>
            <p:cNvPr id="13336" name="AutoShape 24"/>
            <p:cNvSpPr>
              <a:spLocks noChangeArrowheads="1"/>
            </p:cNvSpPr>
            <p:nvPr/>
          </p:nvSpPr>
          <p:spPr bwMode="auto">
            <a:xfrm>
              <a:off x="120" y="1948"/>
              <a:ext cx="176" cy="186"/>
            </a:xfrm>
            <a:prstGeom prst="roundRect">
              <a:avLst>
                <a:gd name="adj" fmla="val 565"/>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sp>
          <p:nvSpPr>
            <p:cNvPr id="13337" name="Text Box 25"/>
            <p:cNvSpPr txBox="1">
              <a:spLocks noChangeArrowheads="1"/>
            </p:cNvSpPr>
            <p:nvPr/>
          </p:nvSpPr>
          <p:spPr bwMode="auto">
            <a:xfrm>
              <a:off x="369" y="2108"/>
              <a:ext cx="2117" cy="394"/>
            </a:xfrm>
            <a:prstGeom prst="rect">
              <a:avLst/>
            </a:prstGeom>
            <a:noFill/>
            <a:ln w="9525">
              <a:noFill/>
              <a:miter lim="800000"/>
              <a:headEnd/>
              <a:tailEnd/>
            </a:ln>
          </p:spPr>
          <p:txBody>
            <a:bodyPr lIns="90000" tIns="46800" rIns="90000" bIns="46800">
              <a:spAutoFit/>
            </a:bodyPr>
            <a:lstStyle/>
            <a:p>
              <a:pPr algn="just">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Hay estabilidad atmosférica y se suele hacer </a:t>
              </a:r>
              <a:r>
                <a:rPr lang="en-GB" sz="1800">
                  <a:solidFill>
                    <a:srgbClr val="FF6600"/>
                  </a:solidFill>
                  <a:latin typeface="Arial" charset="0"/>
                </a:rPr>
                <a:t>buen tiempo</a:t>
              </a:r>
              <a:r>
                <a:rPr lang="en-GB" sz="1800">
                  <a:solidFill>
                    <a:schemeClr val="tx1"/>
                  </a:solidFill>
                  <a:latin typeface="Arial" charset="0"/>
                </a:rPr>
                <a:t>.</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out)">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3317"/>
                                        </p:tgtEl>
                                        <p:attrNameLst>
                                          <p:attrName>style.visibility</p:attrName>
                                        </p:attrNameLst>
                                      </p:cBhvr>
                                      <p:to>
                                        <p:strVal val="visible"/>
                                      </p:to>
                                    </p:set>
                                    <p:animEffect transition="in" filter="strips(downRight)">
                                      <p:cBhvr>
                                        <p:cTn id="12" dur="500"/>
                                        <p:tgtEl>
                                          <p:spTgt spid="133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3322"/>
                                        </p:tgtEl>
                                        <p:attrNameLst>
                                          <p:attrName>style.visibility</p:attrName>
                                        </p:attrNameLst>
                                      </p:cBhvr>
                                      <p:to>
                                        <p:strVal val="visible"/>
                                      </p:to>
                                    </p:set>
                                    <p:animEffect transition="in" filter="box(out)">
                                      <p:cBhvr>
                                        <p:cTn id="17" dur="500"/>
                                        <p:tgtEl>
                                          <p:spTgt spid="1332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3334"/>
                                        </p:tgtEl>
                                        <p:attrNameLst>
                                          <p:attrName>style.visibility</p:attrName>
                                        </p:attrNameLst>
                                      </p:cBhvr>
                                      <p:to>
                                        <p:strVal val="visible"/>
                                      </p:to>
                                    </p:set>
                                    <p:animEffect transition="in" filter="box(out)">
                                      <p:cBhvr>
                                        <p:cTn id="22" dur="500"/>
                                        <p:tgtEl>
                                          <p:spTgt spid="1333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13325"/>
                                        </p:tgtEl>
                                        <p:attrNameLst>
                                          <p:attrName>style.visibility</p:attrName>
                                        </p:attrNameLst>
                                      </p:cBhvr>
                                      <p:to>
                                        <p:strVal val="visible"/>
                                      </p:to>
                                    </p:set>
                                    <p:animEffect transition="in" filter="box(out)">
                                      <p:cBhvr>
                                        <p:cTn id="27" dur="500"/>
                                        <p:tgtEl>
                                          <p:spTgt spid="1332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13328"/>
                                        </p:tgtEl>
                                        <p:attrNameLst>
                                          <p:attrName>style.visibility</p:attrName>
                                        </p:attrNameLst>
                                      </p:cBhvr>
                                      <p:to>
                                        <p:strVal val="visible"/>
                                      </p:to>
                                    </p:set>
                                    <p:animEffect transition="in" filter="box(out)">
                                      <p:cBhvr>
                                        <p:cTn id="32" dur="500"/>
                                        <p:tgtEl>
                                          <p:spTgt spid="13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1828800" y="573088"/>
            <a:ext cx="5334000" cy="465137"/>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LOS VIENTOS LOCALES</a:t>
            </a:r>
          </a:p>
        </p:txBody>
      </p:sp>
      <p:grpSp>
        <p:nvGrpSpPr>
          <p:cNvPr id="14338" name="Group 2"/>
          <p:cNvGrpSpPr>
            <a:grpSpLocks/>
          </p:cNvGrpSpPr>
          <p:nvPr/>
        </p:nvGrpSpPr>
        <p:grpSpPr bwMode="auto">
          <a:xfrm>
            <a:off x="585788" y="3473450"/>
            <a:ext cx="8262937" cy="2916238"/>
            <a:chOff x="369" y="2188"/>
            <a:chExt cx="5205" cy="1837"/>
          </a:xfrm>
        </p:grpSpPr>
        <p:grpSp>
          <p:nvGrpSpPr>
            <p:cNvPr id="14339" name="Group 3"/>
            <p:cNvGrpSpPr>
              <a:grpSpLocks/>
            </p:cNvGrpSpPr>
            <p:nvPr/>
          </p:nvGrpSpPr>
          <p:grpSpPr bwMode="auto">
            <a:xfrm>
              <a:off x="369" y="2188"/>
              <a:ext cx="5205" cy="1837"/>
              <a:chOff x="369" y="2188"/>
              <a:chExt cx="5205" cy="1837"/>
            </a:xfrm>
          </p:grpSpPr>
          <p:pic>
            <p:nvPicPr>
              <p:cNvPr id="14340" name="Picture 4"/>
              <p:cNvPicPr>
                <a:picLocks noChangeAspect="1" noChangeArrowheads="1"/>
              </p:cNvPicPr>
              <p:nvPr/>
            </p:nvPicPr>
            <p:blipFill>
              <a:blip r:embed="rId3" cstate="print"/>
              <a:srcRect/>
              <a:stretch>
                <a:fillRect/>
              </a:stretch>
            </p:blipFill>
            <p:spPr bwMode="auto">
              <a:xfrm>
                <a:off x="369" y="2387"/>
                <a:ext cx="2504" cy="1630"/>
              </a:xfrm>
              <a:prstGeom prst="rect">
                <a:avLst/>
              </a:prstGeom>
              <a:noFill/>
            </p:spPr>
          </p:pic>
          <p:pic>
            <p:nvPicPr>
              <p:cNvPr id="14341" name="Picture 5"/>
              <p:cNvPicPr>
                <a:picLocks noChangeAspect="1" noChangeArrowheads="1"/>
              </p:cNvPicPr>
              <p:nvPr/>
            </p:nvPicPr>
            <p:blipFill>
              <a:blip r:embed="rId4" cstate="print"/>
              <a:srcRect/>
              <a:stretch>
                <a:fillRect/>
              </a:stretch>
            </p:blipFill>
            <p:spPr bwMode="auto">
              <a:xfrm>
                <a:off x="3059" y="2392"/>
                <a:ext cx="2516" cy="1635"/>
              </a:xfrm>
              <a:prstGeom prst="rect">
                <a:avLst/>
              </a:prstGeom>
              <a:noFill/>
            </p:spPr>
          </p:pic>
          <p:grpSp>
            <p:nvGrpSpPr>
              <p:cNvPr id="14342" name="Group 6"/>
              <p:cNvGrpSpPr>
                <a:grpSpLocks/>
              </p:cNvGrpSpPr>
              <p:nvPr/>
            </p:nvGrpSpPr>
            <p:grpSpPr bwMode="auto">
              <a:xfrm>
                <a:off x="2033" y="2188"/>
                <a:ext cx="1709" cy="197"/>
                <a:chOff x="2033" y="2188"/>
                <a:chExt cx="1709" cy="197"/>
              </a:xfrm>
            </p:grpSpPr>
            <p:sp>
              <p:nvSpPr>
                <p:cNvPr id="14343" name="AutoShape 7"/>
                <p:cNvSpPr>
                  <a:spLocks noChangeArrowheads="1"/>
                </p:cNvSpPr>
                <p:nvPr/>
              </p:nvSpPr>
              <p:spPr bwMode="auto">
                <a:xfrm>
                  <a:off x="2033" y="2188"/>
                  <a:ext cx="1710" cy="198"/>
                </a:xfrm>
                <a:prstGeom prst="roundRect">
                  <a:avLst>
                    <a:gd name="adj" fmla="val 505"/>
                  </a:avLst>
                </a:prstGeom>
                <a:solidFill>
                  <a:srgbClr val="CCFF33"/>
                </a:solidFill>
                <a:ln w="9525">
                  <a:noFill/>
                  <a:round/>
                  <a:headEnd/>
                  <a:tailEnd/>
                </a:ln>
              </p:spPr>
              <p:txBody>
                <a:bodyPr wrap="none" anchor="ctr"/>
                <a:lstStyle/>
                <a:p>
                  <a:endParaRPr lang="es-ES"/>
                </a:p>
              </p:txBody>
            </p:sp>
            <p:sp>
              <p:nvSpPr>
                <p:cNvPr id="14344" name="AutoShape 8"/>
                <p:cNvSpPr>
                  <a:spLocks noChangeArrowheads="1"/>
                </p:cNvSpPr>
                <p:nvPr/>
              </p:nvSpPr>
              <p:spPr bwMode="auto">
                <a:xfrm>
                  <a:off x="2033" y="2188"/>
                  <a:ext cx="1710" cy="198"/>
                </a:xfrm>
                <a:prstGeom prst="roundRect">
                  <a:avLst>
                    <a:gd name="adj" fmla="val 505"/>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rPr>
                    <a:t>SENTIDO  DE  LAS  BRISAS</a:t>
                  </a:r>
                </a:p>
              </p:txBody>
            </p:sp>
          </p:grpSp>
        </p:grpSp>
        <p:sp>
          <p:nvSpPr>
            <p:cNvPr id="14345" name="Oval 9"/>
            <p:cNvSpPr>
              <a:spLocks noChangeArrowheads="1"/>
            </p:cNvSpPr>
            <p:nvPr/>
          </p:nvSpPr>
          <p:spPr bwMode="auto">
            <a:xfrm>
              <a:off x="2460" y="2633"/>
              <a:ext cx="340" cy="332"/>
            </a:xfrm>
            <a:prstGeom prst="ellipse">
              <a:avLst/>
            </a:prstGeom>
            <a:gradFill rotWithShape="0">
              <a:gsLst>
                <a:gs pos="0">
                  <a:srgbClr val="3333CC"/>
                </a:gs>
                <a:gs pos="100000">
                  <a:srgbClr val="FFFF99"/>
                </a:gs>
              </a:gsLst>
              <a:lin ang="13500000" scaled="1"/>
            </a:gradFill>
            <a:ln w="9525">
              <a:noFill/>
              <a:round/>
              <a:headEnd/>
              <a:tailEnd/>
            </a:ln>
          </p:spPr>
          <p:txBody>
            <a:bodyPr wrap="none" anchor="ctr"/>
            <a:lstStyle/>
            <a:p>
              <a:endParaRPr lang="es-ES"/>
            </a:p>
          </p:txBody>
        </p:sp>
        <p:sp>
          <p:nvSpPr>
            <p:cNvPr id="14346" name="Freeform 10"/>
            <p:cNvSpPr>
              <a:spLocks noChangeArrowheads="1"/>
            </p:cNvSpPr>
            <p:nvPr/>
          </p:nvSpPr>
          <p:spPr bwMode="auto">
            <a:xfrm>
              <a:off x="5227" y="2471"/>
              <a:ext cx="290" cy="277"/>
            </a:xfrm>
            <a:custGeom>
              <a:avLst/>
              <a:gdLst/>
              <a:ahLst/>
              <a:cxnLst>
                <a:cxn ang="0">
                  <a:pos x="165" y="0"/>
                </a:cxn>
                <a:cxn ang="0">
                  <a:pos x="187" y="168"/>
                </a:cxn>
                <a:cxn ang="0">
                  <a:pos x="187" y="271"/>
                </a:cxn>
                <a:cxn ang="0">
                  <a:pos x="213" y="383"/>
                </a:cxn>
                <a:cxn ang="0">
                  <a:pos x="259" y="496"/>
                </a:cxn>
                <a:cxn ang="0">
                  <a:pos x="312" y="581"/>
                </a:cxn>
                <a:cxn ang="0">
                  <a:pos x="383" y="684"/>
                </a:cxn>
                <a:cxn ang="0">
                  <a:pos x="464" y="767"/>
                </a:cxn>
                <a:cxn ang="0">
                  <a:pos x="562" y="824"/>
                </a:cxn>
                <a:cxn ang="0">
                  <a:pos x="678" y="870"/>
                </a:cxn>
                <a:cxn ang="0">
                  <a:pos x="777" y="899"/>
                </a:cxn>
                <a:cxn ang="0">
                  <a:pos x="902" y="927"/>
                </a:cxn>
                <a:cxn ang="0">
                  <a:pos x="1000" y="927"/>
                </a:cxn>
                <a:cxn ang="0">
                  <a:pos x="1124" y="936"/>
                </a:cxn>
                <a:cxn ang="0">
                  <a:pos x="1276" y="899"/>
                </a:cxn>
                <a:cxn ang="0">
                  <a:pos x="995" y="1138"/>
                </a:cxn>
                <a:cxn ang="0">
                  <a:pos x="808" y="1208"/>
                </a:cxn>
                <a:cxn ang="0">
                  <a:pos x="607" y="1222"/>
                </a:cxn>
                <a:cxn ang="0">
                  <a:pos x="446" y="1208"/>
                </a:cxn>
                <a:cxn ang="0">
                  <a:pos x="312" y="1138"/>
                </a:cxn>
                <a:cxn ang="0">
                  <a:pos x="178" y="1039"/>
                </a:cxn>
                <a:cxn ang="0">
                  <a:pos x="84" y="899"/>
                </a:cxn>
                <a:cxn ang="0">
                  <a:pos x="17" y="730"/>
                </a:cxn>
                <a:cxn ang="0">
                  <a:pos x="4" y="590"/>
                </a:cxn>
                <a:cxn ang="0">
                  <a:pos x="0" y="449"/>
                </a:cxn>
                <a:cxn ang="0">
                  <a:pos x="26" y="309"/>
                </a:cxn>
                <a:cxn ang="0">
                  <a:pos x="62" y="177"/>
                </a:cxn>
                <a:cxn ang="0">
                  <a:pos x="165" y="0"/>
                </a:cxn>
                <a:cxn ang="0">
                  <a:pos x="165" y="0"/>
                </a:cxn>
              </a:cxnLst>
              <a:rect l="0" t="0" r="r" b="b"/>
              <a:pathLst>
                <a:path w="1277" h="1223">
                  <a:moveTo>
                    <a:pt x="165" y="0"/>
                  </a:moveTo>
                  <a:lnTo>
                    <a:pt x="187" y="168"/>
                  </a:lnTo>
                  <a:lnTo>
                    <a:pt x="187" y="271"/>
                  </a:lnTo>
                  <a:lnTo>
                    <a:pt x="213" y="383"/>
                  </a:lnTo>
                  <a:lnTo>
                    <a:pt x="259" y="496"/>
                  </a:lnTo>
                  <a:lnTo>
                    <a:pt x="312" y="581"/>
                  </a:lnTo>
                  <a:lnTo>
                    <a:pt x="383" y="684"/>
                  </a:lnTo>
                  <a:lnTo>
                    <a:pt x="464" y="767"/>
                  </a:lnTo>
                  <a:lnTo>
                    <a:pt x="562" y="824"/>
                  </a:lnTo>
                  <a:lnTo>
                    <a:pt x="678" y="870"/>
                  </a:lnTo>
                  <a:lnTo>
                    <a:pt x="777" y="899"/>
                  </a:lnTo>
                  <a:lnTo>
                    <a:pt x="902" y="927"/>
                  </a:lnTo>
                  <a:lnTo>
                    <a:pt x="1000" y="927"/>
                  </a:lnTo>
                  <a:lnTo>
                    <a:pt x="1124" y="936"/>
                  </a:lnTo>
                  <a:lnTo>
                    <a:pt x="1276" y="899"/>
                  </a:lnTo>
                  <a:lnTo>
                    <a:pt x="995" y="1138"/>
                  </a:lnTo>
                  <a:lnTo>
                    <a:pt x="808" y="1208"/>
                  </a:lnTo>
                  <a:lnTo>
                    <a:pt x="607" y="1222"/>
                  </a:lnTo>
                  <a:lnTo>
                    <a:pt x="446" y="1208"/>
                  </a:lnTo>
                  <a:lnTo>
                    <a:pt x="312" y="1138"/>
                  </a:lnTo>
                  <a:lnTo>
                    <a:pt x="178" y="1039"/>
                  </a:lnTo>
                  <a:lnTo>
                    <a:pt x="84" y="899"/>
                  </a:lnTo>
                  <a:lnTo>
                    <a:pt x="17" y="730"/>
                  </a:lnTo>
                  <a:lnTo>
                    <a:pt x="4" y="590"/>
                  </a:lnTo>
                  <a:lnTo>
                    <a:pt x="0" y="449"/>
                  </a:lnTo>
                  <a:lnTo>
                    <a:pt x="26" y="309"/>
                  </a:lnTo>
                  <a:lnTo>
                    <a:pt x="62" y="177"/>
                  </a:lnTo>
                  <a:lnTo>
                    <a:pt x="165" y="0"/>
                  </a:lnTo>
                  <a:lnTo>
                    <a:pt x="165" y="0"/>
                  </a:lnTo>
                </a:path>
              </a:pathLst>
            </a:custGeom>
            <a:gradFill rotWithShape="0">
              <a:gsLst>
                <a:gs pos="0">
                  <a:srgbClr val="FFFF99"/>
                </a:gs>
                <a:gs pos="100000">
                  <a:srgbClr val="FFFFFF"/>
                </a:gs>
              </a:gsLst>
              <a:lin ang="13500000" scaled="1"/>
            </a:gradFill>
            <a:ln w="9525">
              <a:noFill/>
              <a:round/>
              <a:headEnd/>
              <a:tailEnd/>
            </a:ln>
          </p:spPr>
          <p:txBody>
            <a:bodyPr wrap="none" anchor="ctr"/>
            <a:lstStyle/>
            <a:p>
              <a:endParaRPr lang="es-ES"/>
            </a:p>
          </p:txBody>
        </p:sp>
      </p:grpSp>
      <p:sp>
        <p:nvSpPr>
          <p:cNvPr id="14347" name="Text Box 11"/>
          <p:cNvSpPr txBox="1">
            <a:spLocks noChangeArrowheads="1"/>
          </p:cNvSpPr>
          <p:nvPr/>
        </p:nvSpPr>
        <p:spPr bwMode="auto">
          <a:xfrm>
            <a:off x="592138" y="3975100"/>
            <a:ext cx="1490662" cy="379413"/>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Brisa diurna</a:t>
            </a:r>
          </a:p>
        </p:txBody>
      </p:sp>
      <p:grpSp>
        <p:nvGrpSpPr>
          <p:cNvPr id="14348" name="Group 12"/>
          <p:cNvGrpSpPr>
            <a:grpSpLocks/>
          </p:cNvGrpSpPr>
          <p:nvPr/>
        </p:nvGrpSpPr>
        <p:grpSpPr bwMode="auto">
          <a:xfrm>
            <a:off x="274638" y="1293813"/>
            <a:ext cx="8639175" cy="623887"/>
            <a:chOff x="173" y="815"/>
            <a:chExt cx="5442" cy="393"/>
          </a:xfrm>
        </p:grpSpPr>
        <p:sp>
          <p:nvSpPr>
            <p:cNvPr id="14349" name="Text Box 13"/>
            <p:cNvSpPr txBox="1">
              <a:spLocks noChangeArrowheads="1"/>
            </p:cNvSpPr>
            <p:nvPr/>
          </p:nvSpPr>
          <p:spPr bwMode="auto">
            <a:xfrm>
              <a:off x="305" y="815"/>
              <a:ext cx="5311"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En la superficie terrestre, las masas de aire se desplazan desde las zonas de altas presiones hacia las de bajas presiones.</a:t>
              </a:r>
            </a:p>
          </p:txBody>
        </p:sp>
        <p:sp>
          <p:nvSpPr>
            <p:cNvPr id="14350" name="AutoShape 14"/>
            <p:cNvSpPr>
              <a:spLocks noChangeArrowheads="1"/>
            </p:cNvSpPr>
            <p:nvPr/>
          </p:nvSpPr>
          <p:spPr bwMode="auto">
            <a:xfrm>
              <a:off x="173" y="816"/>
              <a:ext cx="173" cy="184"/>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14351" name="Group 15"/>
          <p:cNvGrpSpPr>
            <a:grpSpLocks/>
          </p:cNvGrpSpPr>
          <p:nvPr/>
        </p:nvGrpSpPr>
        <p:grpSpPr bwMode="auto">
          <a:xfrm>
            <a:off x="274638" y="2055813"/>
            <a:ext cx="8639175" cy="623887"/>
            <a:chOff x="173" y="1295"/>
            <a:chExt cx="5442" cy="393"/>
          </a:xfrm>
        </p:grpSpPr>
        <p:sp>
          <p:nvSpPr>
            <p:cNvPr id="14352" name="Text Box 16"/>
            <p:cNvSpPr txBox="1">
              <a:spLocks noChangeArrowheads="1"/>
            </p:cNvSpPr>
            <p:nvPr/>
          </p:nvSpPr>
          <p:spPr bwMode="auto">
            <a:xfrm>
              <a:off x="305" y="1295"/>
              <a:ext cx="5311"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Los vientos son movimientos de masas de aire entre diferentes puntos como consecuencia de las diferencias de presión.</a:t>
              </a:r>
            </a:p>
          </p:txBody>
        </p:sp>
        <p:sp>
          <p:nvSpPr>
            <p:cNvPr id="14353" name="AutoShape 17"/>
            <p:cNvSpPr>
              <a:spLocks noChangeArrowheads="1"/>
            </p:cNvSpPr>
            <p:nvPr/>
          </p:nvSpPr>
          <p:spPr bwMode="auto">
            <a:xfrm>
              <a:off x="173" y="1296"/>
              <a:ext cx="173" cy="184"/>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14354" name="Group 18"/>
          <p:cNvGrpSpPr>
            <a:grpSpLocks/>
          </p:cNvGrpSpPr>
          <p:nvPr/>
        </p:nvGrpSpPr>
        <p:grpSpPr bwMode="auto">
          <a:xfrm>
            <a:off x="274638" y="2763838"/>
            <a:ext cx="8639175" cy="623887"/>
            <a:chOff x="173" y="1741"/>
            <a:chExt cx="5442" cy="393"/>
          </a:xfrm>
        </p:grpSpPr>
        <p:sp>
          <p:nvSpPr>
            <p:cNvPr id="14355" name="Text Box 19"/>
            <p:cNvSpPr txBox="1">
              <a:spLocks noChangeArrowheads="1"/>
            </p:cNvSpPr>
            <p:nvPr/>
          </p:nvSpPr>
          <p:spPr bwMode="auto">
            <a:xfrm>
              <a:off x="305" y="1741"/>
              <a:ext cx="5311"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Los movimientos de aire más característicos  son las brisas, cuyo origen se debe a la diferencia de temperatura entre el mar y la tierra.</a:t>
              </a:r>
            </a:p>
          </p:txBody>
        </p:sp>
        <p:sp>
          <p:nvSpPr>
            <p:cNvPr id="14356" name="AutoShape 20"/>
            <p:cNvSpPr>
              <a:spLocks noChangeArrowheads="1"/>
            </p:cNvSpPr>
            <p:nvPr/>
          </p:nvSpPr>
          <p:spPr bwMode="auto">
            <a:xfrm>
              <a:off x="173" y="1742"/>
              <a:ext cx="173" cy="184"/>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sp>
        <p:nvSpPr>
          <p:cNvPr id="14357" name="Text Box 21"/>
          <p:cNvSpPr txBox="1">
            <a:spLocks noChangeArrowheads="1"/>
          </p:cNvSpPr>
          <p:nvPr/>
        </p:nvSpPr>
        <p:spPr bwMode="auto">
          <a:xfrm>
            <a:off x="533400" y="5149850"/>
            <a:ext cx="1203325" cy="730250"/>
          </a:xfrm>
          <a:prstGeom prst="rect">
            <a:avLst/>
          </a:prstGeom>
          <a:noFill/>
          <a:ln w="9525">
            <a:noFill/>
            <a:miter lim="800000"/>
            <a:headEnd/>
            <a:tailEnd/>
          </a:ln>
        </p:spPr>
        <p:txBody>
          <a:bodyPr lIns="90000" tIns="46800" rIns="90000" bIns="46800">
            <a:spAutoFit/>
          </a:bodyPr>
          <a:lstStyle/>
          <a:p>
            <a:pPr marL="188913" indent="-188913" algn="just">
              <a:lnSpc>
                <a:spcPct val="90000"/>
              </a:lnSpc>
              <a:buClr>
                <a:srgbClr val="000000"/>
              </a:buClr>
              <a:buSzPct val="100000"/>
              <a:buFont typeface="Times New Roman"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400">
                <a:solidFill>
                  <a:schemeClr val="tx1"/>
                </a:solidFill>
              </a:rPr>
              <a:t>Tierra </a:t>
            </a:r>
          </a:p>
          <a:p>
            <a:pPr marL="188913" indent="-188913" algn="just">
              <a:lnSpc>
                <a:spcPct val="90000"/>
              </a:lnSpc>
              <a:buClr>
                <a:srgbClr val="000000"/>
              </a:buClr>
              <a:buSzPct val="100000"/>
              <a:buFont typeface="Times New Roman"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400">
                <a:solidFill>
                  <a:schemeClr val="tx1"/>
                </a:solidFill>
              </a:rPr>
              <a:t>(cada vez más caliente)</a:t>
            </a:r>
          </a:p>
        </p:txBody>
      </p:sp>
      <p:grpSp>
        <p:nvGrpSpPr>
          <p:cNvPr id="14358" name="Group 22"/>
          <p:cNvGrpSpPr>
            <a:grpSpLocks/>
          </p:cNvGrpSpPr>
          <p:nvPr/>
        </p:nvGrpSpPr>
        <p:grpSpPr bwMode="auto">
          <a:xfrm>
            <a:off x="4894263" y="4027488"/>
            <a:ext cx="1652587" cy="338137"/>
            <a:chOff x="3083" y="2537"/>
            <a:chExt cx="1041" cy="213"/>
          </a:xfrm>
        </p:grpSpPr>
        <p:sp>
          <p:nvSpPr>
            <p:cNvPr id="14359" name="AutoShape 23"/>
            <p:cNvSpPr>
              <a:spLocks noChangeArrowheads="1"/>
            </p:cNvSpPr>
            <p:nvPr/>
          </p:nvSpPr>
          <p:spPr bwMode="auto">
            <a:xfrm>
              <a:off x="3083" y="2537"/>
              <a:ext cx="1042" cy="214"/>
            </a:xfrm>
            <a:prstGeom prst="roundRect">
              <a:avLst>
                <a:gd name="adj" fmla="val 463"/>
              </a:avLst>
            </a:prstGeom>
            <a:solidFill>
              <a:srgbClr val="CCFFFF"/>
            </a:solidFill>
            <a:ln w="9525">
              <a:noFill/>
              <a:round/>
              <a:headEnd/>
              <a:tailEnd/>
            </a:ln>
          </p:spPr>
          <p:txBody>
            <a:bodyPr wrap="none" anchor="ctr"/>
            <a:lstStyle/>
            <a:p>
              <a:endParaRPr lang="es-ES"/>
            </a:p>
          </p:txBody>
        </p:sp>
        <p:sp>
          <p:nvSpPr>
            <p:cNvPr id="14360" name="AutoShape 24"/>
            <p:cNvSpPr>
              <a:spLocks noChangeArrowheads="1"/>
            </p:cNvSpPr>
            <p:nvPr/>
          </p:nvSpPr>
          <p:spPr bwMode="auto">
            <a:xfrm>
              <a:off x="3083" y="2537"/>
              <a:ext cx="1042" cy="214"/>
            </a:xfrm>
            <a:prstGeom prst="roundRect">
              <a:avLst>
                <a:gd name="adj" fmla="val 463"/>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Brisa nocturna</a:t>
              </a:r>
            </a:p>
          </p:txBody>
        </p:sp>
      </p:grpSp>
      <p:sp>
        <p:nvSpPr>
          <p:cNvPr id="14361" name="Text Box 25"/>
          <p:cNvSpPr txBox="1">
            <a:spLocks noChangeArrowheads="1"/>
          </p:cNvSpPr>
          <p:nvPr/>
        </p:nvSpPr>
        <p:spPr bwMode="auto">
          <a:xfrm>
            <a:off x="4854575" y="5130800"/>
            <a:ext cx="1012825" cy="730250"/>
          </a:xfrm>
          <a:prstGeom prst="rect">
            <a:avLst/>
          </a:prstGeom>
          <a:noFill/>
          <a:ln w="9525">
            <a:noFill/>
            <a:miter lim="800000"/>
            <a:headEnd/>
            <a:tailEnd/>
          </a:ln>
        </p:spPr>
        <p:txBody>
          <a:bodyPr lIns="90000" tIns="46800" rIns="90000" bIns="46800">
            <a:spAutoFit/>
          </a:bodyPr>
          <a:lstStyle/>
          <a:p>
            <a:pPr marL="188913" indent="-188913" algn="just">
              <a:lnSpc>
                <a:spcPct val="90000"/>
              </a:lnSpc>
              <a:buClr>
                <a:srgbClr val="000000"/>
              </a:buClr>
              <a:buSzPct val="100000"/>
              <a:buFont typeface="Times New Roman"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400">
                <a:solidFill>
                  <a:schemeClr val="tx1"/>
                </a:solidFill>
              </a:rPr>
              <a:t>Tierra</a:t>
            </a:r>
          </a:p>
          <a:p>
            <a:pPr marL="188913" indent="-188913" algn="just">
              <a:lnSpc>
                <a:spcPct val="90000"/>
              </a:lnSpc>
              <a:buClr>
                <a:srgbClr val="000000"/>
              </a:buClr>
              <a:buSzPct val="100000"/>
              <a:buFont typeface="Times New Roman"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400">
                <a:solidFill>
                  <a:schemeClr val="tx1"/>
                </a:solidFill>
              </a:rPr>
              <a:t> (cada vez más fría)</a:t>
            </a:r>
          </a:p>
        </p:txBody>
      </p:sp>
      <p:sp>
        <p:nvSpPr>
          <p:cNvPr id="14362" name="Line 26"/>
          <p:cNvSpPr>
            <a:spLocks noChangeShapeType="1"/>
          </p:cNvSpPr>
          <p:nvPr/>
        </p:nvSpPr>
        <p:spPr bwMode="auto">
          <a:xfrm>
            <a:off x="2466975" y="2971800"/>
            <a:ext cx="1588" cy="1588"/>
          </a:xfrm>
          <a:prstGeom prst="line">
            <a:avLst/>
          </a:prstGeom>
          <a:noFill/>
          <a:ln w="38160">
            <a:solidFill>
              <a:srgbClr val="000000"/>
            </a:solidFill>
            <a:round/>
            <a:headEnd/>
            <a:tailEnd/>
          </a:ln>
        </p:spPr>
        <p:txBody>
          <a:bodyPr/>
          <a:lstStyle/>
          <a:p>
            <a:endParaRPr lang="es-ES"/>
          </a:p>
        </p:txBody>
      </p:sp>
      <p:sp>
        <p:nvSpPr>
          <p:cNvPr id="14363" name="Freeform 27"/>
          <p:cNvSpPr>
            <a:spLocks noChangeArrowheads="1"/>
          </p:cNvSpPr>
          <p:nvPr/>
        </p:nvSpPr>
        <p:spPr bwMode="auto">
          <a:xfrm>
            <a:off x="1639888" y="5080000"/>
            <a:ext cx="690562" cy="636588"/>
          </a:xfrm>
          <a:custGeom>
            <a:avLst/>
            <a:gdLst/>
            <a:ahLst/>
            <a:cxnLst>
              <a:cxn ang="0">
                <a:pos x="1883" y="1623"/>
              </a:cxn>
              <a:cxn ang="0">
                <a:pos x="1433" y="1482"/>
              </a:cxn>
              <a:cxn ang="0">
                <a:pos x="1145" y="1328"/>
              </a:cxn>
              <a:cxn ang="0">
                <a:pos x="893" y="1116"/>
              </a:cxn>
              <a:cxn ang="0">
                <a:pos x="767" y="963"/>
              </a:cxn>
              <a:cxn ang="0">
                <a:pos x="659" y="798"/>
              </a:cxn>
              <a:cxn ang="0">
                <a:pos x="641" y="668"/>
              </a:cxn>
              <a:cxn ang="0">
                <a:pos x="1019" y="656"/>
              </a:cxn>
              <a:cxn ang="0">
                <a:pos x="803" y="338"/>
              </a:cxn>
              <a:cxn ang="0">
                <a:pos x="515" y="43"/>
              </a:cxn>
              <a:cxn ang="0">
                <a:pos x="65" y="609"/>
              </a:cxn>
              <a:cxn ang="0">
                <a:pos x="101" y="680"/>
              </a:cxn>
              <a:cxn ang="0">
                <a:pos x="353" y="691"/>
              </a:cxn>
              <a:cxn ang="0">
                <a:pos x="407" y="809"/>
              </a:cxn>
              <a:cxn ang="0">
                <a:pos x="533" y="998"/>
              </a:cxn>
              <a:cxn ang="0">
                <a:pos x="659" y="1140"/>
              </a:cxn>
              <a:cxn ang="0">
                <a:pos x="767" y="1257"/>
              </a:cxn>
              <a:cxn ang="0">
                <a:pos x="893" y="1364"/>
              </a:cxn>
              <a:cxn ang="0">
                <a:pos x="1055" y="1482"/>
              </a:cxn>
              <a:cxn ang="0">
                <a:pos x="1289" y="1599"/>
              </a:cxn>
              <a:cxn ang="0">
                <a:pos x="1505" y="1670"/>
              </a:cxn>
              <a:cxn ang="0">
                <a:pos x="1649" y="1717"/>
              </a:cxn>
              <a:cxn ang="0">
                <a:pos x="1883" y="1753"/>
              </a:cxn>
              <a:cxn ang="0">
                <a:pos x="1883" y="1623"/>
              </a:cxn>
              <a:cxn ang="0">
                <a:pos x="1883" y="1623"/>
              </a:cxn>
            </a:cxnLst>
            <a:rect l="0" t="0" r="r" b="b"/>
            <a:pathLst>
              <a:path w="1920" h="1769">
                <a:moveTo>
                  <a:pt x="1883" y="1623"/>
                </a:moveTo>
                <a:cubicBezTo>
                  <a:pt x="1865" y="1603"/>
                  <a:pt x="1553" y="1529"/>
                  <a:pt x="1433" y="1482"/>
                </a:cubicBezTo>
                <a:cubicBezTo>
                  <a:pt x="1313" y="1434"/>
                  <a:pt x="1235" y="1387"/>
                  <a:pt x="1145" y="1328"/>
                </a:cubicBezTo>
                <a:cubicBezTo>
                  <a:pt x="1055" y="1269"/>
                  <a:pt x="953" y="1175"/>
                  <a:pt x="893" y="1116"/>
                </a:cubicBezTo>
                <a:cubicBezTo>
                  <a:pt x="833" y="1057"/>
                  <a:pt x="803" y="1014"/>
                  <a:pt x="767" y="963"/>
                </a:cubicBezTo>
                <a:cubicBezTo>
                  <a:pt x="731" y="912"/>
                  <a:pt x="677" y="845"/>
                  <a:pt x="659" y="798"/>
                </a:cubicBezTo>
                <a:cubicBezTo>
                  <a:pt x="641" y="750"/>
                  <a:pt x="581" y="691"/>
                  <a:pt x="641" y="668"/>
                </a:cubicBezTo>
                <a:cubicBezTo>
                  <a:pt x="701" y="644"/>
                  <a:pt x="995" y="711"/>
                  <a:pt x="1019" y="656"/>
                </a:cubicBezTo>
                <a:cubicBezTo>
                  <a:pt x="1043" y="601"/>
                  <a:pt x="887" y="440"/>
                  <a:pt x="803" y="338"/>
                </a:cubicBezTo>
                <a:cubicBezTo>
                  <a:pt x="719" y="235"/>
                  <a:pt x="635" y="0"/>
                  <a:pt x="515" y="43"/>
                </a:cubicBezTo>
                <a:cubicBezTo>
                  <a:pt x="395" y="86"/>
                  <a:pt x="131" y="503"/>
                  <a:pt x="65" y="609"/>
                </a:cubicBezTo>
                <a:cubicBezTo>
                  <a:pt x="0" y="715"/>
                  <a:pt x="53" y="664"/>
                  <a:pt x="101" y="680"/>
                </a:cubicBezTo>
                <a:cubicBezTo>
                  <a:pt x="149" y="695"/>
                  <a:pt x="299" y="672"/>
                  <a:pt x="353" y="691"/>
                </a:cubicBezTo>
                <a:cubicBezTo>
                  <a:pt x="407" y="711"/>
                  <a:pt x="377" y="758"/>
                  <a:pt x="407" y="809"/>
                </a:cubicBezTo>
                <a:cubicBezTo>
                  <a:pt x="437" y="860"/>
                  <a:pt x="491" y="943"/>
                  <a:pt x="533" y="998"/>
                </a:cubicBezTo>
                <a:cubicBezTo>
                  <a:pt x="575" y="1053"/>
                  <a:pt x="623" y="1096"/>
                  <a:pt x="659" y="1140"/>
                </a:cubicBezTo>
                <a:cubicBezTo>
                  <a:pt x="695" y="1183"/>
                  <a:pt x="731" y="1222"/>
                  <a:pt x="767" y="1257"/>
                </a:cubicBezTo>
                <a:cubicBezTo>
                  <a:pt x="803" y="1293"/>
                  <a:pt x="845" y="1328"/>
                  <a:pt x="893" y="1364"/>
                </a:cubicBezTo>
                <a:cubicBezTo>
                  <a:pt x="941" y="1399"/>
                  <a:pt x="989" y="1442"/>
                  <a:pt x="1055" y="1482"/>
                </a:cubicBezTo>
                <a:cubicBezTo>
                  <a:pt x="1121" y="1521"/>
                  <a:pt x="1217" y="1568"/>
                  <a:pt x="1289" y="1599"/>
                </a:cubicBezTo>
                <a:cubicBezTo>
                  <a:pt x="1361" y="1631"/>
                  <a:pt x="1445" y="1651"/>
                  <a:pt x="1505" y="1670"/>
                </a:cubicBezTo>
                <a:cubicBezTo>
                  <a:pt x="1565" y="1690"/>
                  <a:pt x="1589" y="1706"/>
                  <a:pt x="1649" y="1717"/>
                </a:cubicBezTo>
                <a:cubicBezTo>
                  <a:pt x="1709" y="1729"/>
                  <a:pt x="1847" y="1768"/>
                  <a:pt x="1883" y="1753"/>
                </a:cubicBezTo>
                <a:cubicBezTo>
                  <a:pt x="1919" y="1737"/>
                  <a:pt x="1883" y="1651"/>
                  <a:pt x="1883" y="1623"/>
                </a:cubicBezTo>
                <a:lnTo>
                  <a:pt x="1883" y="1623"/>
                </a:lnTo>
              </a:path>
            </a:pathLst>
          </a:custGeom>
          <a:gradFill rotWithShape="0">
            <a:gsLst>
              <a:gs pos="0">
                <a:srgbClr val="FFFFFF"/>
              </a:gs>
              <a:gs pos="50000">
                <a:srgbClr val="FF0000"/>
              </a:gs>
              <a:gs pos="100000">
                <a:srgbClr val="FFFFFF"/>
              </a:gs>
            </a:gsLst>
            <a:lin ang="13500000" scaled="1"/>
          </a:gradFill>
          <a:ln w="9525">
            <a:noFill/>
            <a:round/>
            <a:headEnd/>
            <a:tailEnd/>
          </a:ln>
        </p:spPr>
        <p:txBody>
          <a:bodyPr wrap="none" anchor="ctr"/>
          <a:lstStyle/>
          <a:p>
            <a:endParaRPr lang="es-ES"/>
          </a:p>
        </p:txBody>
      </p:sp>
      <p:sp>
        <p:nvSpPr>
          <p:cNvPr id="14364" name="Freeform 28"/>
          <p:cNvSpPr>
            <a:spLocks noChangeArrowheads="1"/>
          </p:cNvSpPr>
          <p:nvPr/>
        </p:nvSpPr>
        <p:spPr bwMode="auto">
          <a:xfrm>
            <a:off x="1951038" y="4619625"/>
            <a:ext cx="1560512" cy="352425"/>
          </a:xfrm>
          <a:custGeom>
            <a:avLst/>
            <a:gdLst/>
            <a:ahLst/>
            <a:cxnLst>
              <a:cxn ang="0">
                <a:pos x="101" y="893"/>
              </a:cxn>
              <a:cxn ang="0">
                <a:pos x="173" y="976"/>
              </a:cxn>
              <a:cxn ang="0">
                <a:pos x="461" y="810"/>
              </a:cxn>
              <a:cxn ang="0">
                <a:pos x="695" y="680"/>
              </a:cxn>
              <a:cxn ang="0">
                <a:pos x="1037" y="562"/>
              </a:cxn>
              <a:cxn ang="0">
                <a:pos x="1450" y="491"/>
              </a:cxn>
              <a:cxn ang="0">
                <a:pos x="1684" y="456"/>
              </a:cxn>
              <a:cxn ang="0">
                <a:pos x="1918" y="456"/>
              </a:cxn>
              <a:cxn ang="0">
                <a:pos x="2170" y="432"/>
              </a:cxn>
              <a:cxn ang="0">
                <a:pos x="2530" y="432"/>
              </a:cxn>
              <a:cxn ang="0">
                <a:pos x="2854" y="432"/>
              </a:cxn>
              <a:cxn ang="0">
                <a:pos x="3069" y="468"/>
              </a:cxn>
              <a:cxn ang="0">
                <a:pos x="3069" y="669"/>
              </a:cxn>
              <a:cxn ang="0">
                <a:pos x="3429" y="610"/>
              </a:cxn>
              <a:cxn ang="0">
                <a:pos x="3717" y="562"/>
              </a:cxn>
              <a:cxn ang="0">
                <a:pos x="3933" y="515"/>
              </a:cxn>
              <a:cxn ang="0">
                <a:pos x="4185" y="468"/>
              </a:cxn>
              <a:cxn ang="0">
                <a:pos x="4311" y="444"/>
              </a:cxn>
              <a:cxn ang="0">
                <a:pos x="4041" y="338"/>
              </a:cxn>
              <a:cxn ang="0">
                <a:pos x="3861" y="279"/>
              </a:cxn>
              <a:cxn ang="0">
                <a:pos x="3609" y="173"/>
              </a:cxn>
              <a:cxn ang="0">
                <a:pos x="3447" y="125"/>
              </a:cxn>
              <a:cxn ang="0">
                <a:pos x="3231" y="31"/>
              </a:cxn>
              <a:cxn ang="0">
                <a:pos x="3123" y="7"/>
              </a:cxn>
              <a:cxn ang="0">
                <a:pos x="3105" y="90"/>
              </a:cxn>
              <a:cxn ang="0">
                <a:pos x="3105" y="208"/>
              </a:cxn>
              <a:cxn ang="0">
                <a:pos x="3105" y="291"/>
              </a:cxn>
              <a:cxn ang="0">
                <a:pos x="2907" y="267"/>
              </a:cxn>
              <a:cxn ang="0">
                <a:pos x="2692" y="267"/>
              </a:cxn>
              <a:cxn ang="0">
                <a:pos x="2314" y="255"/>
              </a:cxn>
              <a:cxn ang="0">
                <a:pos x="2134" y="255"/>
              </a:cxn>
              <a:cxn ang="0">
                <a:pos x="1954" y="267"/>
              </a:cxn>
              <a:cxn ang="0">
                <a:pos x="1684" y="291"/>
              </a:cxn>
              <a:cxn ang="0">
                <a:pos x="1468" y="314"/>
              </a:cxn>
              <a:cxn ang="0">
                <a:pos x="1235" y="350"/>
              </a:cxn>
              <a:cxn ang="0">
                <a:pos x="965" y="385"/>
              </a:cxn>
              <a:cxn ang="0">
                <a:pos x="677" y="480"/>
              </a:cxn>
              <a:cxn ang="0">
                <a:pos x="533" y="539"/>
              </a:cxn>
              <a:cxn ang="0">
                <a:pos x="371" y="621"/>
              </a:cxn>
              <a:cxn ang="0">
                <a:pos x="209" y="716"/>
              </a:cxn>
              <a:cxn ang="0">
                <a:pos x="29" y="787"/>
              </a:cxn>
              <a:cxn ang="0">
                <a:pos x="101" y="893"/>
              </a:cxn>
              <a:cxn ang="0">
                <a:pos x="101" y="893"/>
              </a:cxn>
            </a:cxnLst>
            <a:rect l="0" t="0" r="r" b="b"/>
            <a:pathLst>
              <a:path w="4336" h="977">
                <a:moveTo>
                  <a:pt x="101" y="893"/>
                </a:moveTo>
                <a:lnTo>
                  <a:pt x="173" y="976"/>
                </a:lnTo>
                <a:cubicBezTo>
                  <a:pt x="233" y="964"/>
                  <a:pt x="371" y="861"/>
                  <a:pt x="461" y="810"/>
                </a:cubicBezTo>
                <a:cubicBezTo>
                  <a:pt x="551" y="759"/>
                  <a:pt x="599" y="720"/>
                  <a:pt x="695" y="680"/>
                </a:cubicBezTo>
                <a:cubicBezTo>
                  <a:pt x="791" y="641"/>
                  <a:pt x="911" y="594"/>
                  <a:pt x="1037" y="562"/>
                </a:cubicBezTo>
                <a:cubicBezTo>
                  <a:pt x="1163" y="531"/>
                  <a:pt x="1343" y="507"/>
                  <a:pt x="1450" y="491"/>
                </a:cubicBezTo>
                <a:cubicBezTo>
                  <a:pt x="1558" y="476"/>
                  <a:pt x="1606" y="460"/>
                  <a:pt x="1684" y="456"/>
                </a:cubicBezTo>
                <a:cubicBezTo>
                  <a:pt x="1762" y="452"/>
                  <a:pt x="1840" y="460"/>
                  <a:pt x="1918" y="456"/>
                </a:cubicBezTo>
                <a:cubicBezTo>
                  <a:pt x="1996" y="452"/>
                  <a:pt x="2068" y="436"/>
                  <a:pt x="2170" y="432"/>
                </a:cubicBezTo>
                <a:cubicBezTo>
                  <a:pt x="2272" y="428"/>
                  <a:pt x="2416" y="432"/>
                  <a:pt x="2530" y="432"/>
                </a:cubicBezTo>
                <a:cubicBezTo>
                  <a:pt x="2644" y="432"/>
                  <a:pt x="2764" y="428"/>
                  <a:pt x="2854" y="432"/>
                </a:cubicBezTo>
                <a:cubicBezTo>
                  <a:pt x="2943" y="436"/>
                  <a:pt x="3033" y="428"/>
                  <a:pt x="3069" y="468"/>
                </a:cubicBezTo>
                <a:cubicBezTo>
                  <a:pt x="3105" y="507"/>
                  <a:pt x="3009" y="645"/>
                  <a:pt x="3069" y="669"/>
                </a:cubicBezTo>
                <a:cubicBezTo>
                  <a:pt x="3129" y="692"/>
                  <a:pt x="3321" y="625"/>
                  <a:pt x="3429" y="610"/>
                </a:cubicBezTo>
                <a:cubicBezTo>
                  <a:pt x="3537" y="594"/>
                  <a:pt x="3633" y="578"/>
                  <a:pt x="3717" y="562"/>
                </a:cubicBezTo>
                <a:cubicBezTo>
                  <a:pt x="3801" y="547"/>
                  <a:pt x="3855" y="531"/>
                  <a:pt x="3933" y="515"/>
                </a:cubicBezTo>
                <a:cubicBezTo>
                  <a:pt x="4011" y="499"/>
                  <a:pt x="4125" y="480"/>
                  <a:pt x="4185" y="468"/>
                </a:cubicBezTo>
                <a:cubicBezTo>
                  <a:pt x="4245" y="456"/>
                  <a:pt x="4335" y="464"/>
                  <a:pt x="4311" y="444"/>
                </a:cubicBezTo>
                <a:cubicBezTo>
                  <a:pt x="4287" y="425"/>
                  <a:pt x="4113" y="366"/>
                  <a:pt x="4041" y="338"/>
                </a:cubicBezTo>
                <a:cubicBezTo>
                  <a:pt x="3969" y="310"/>
                  <a:pt x="3933" y="306"/>
                  <a:pt x="3861" y="279"/>
                </a:cubicBezTo>
                <a:cubicBezTo>
                  <a:pt x="3789" y="251"/>
                  <a:pt x="3675" y="196"/>
                  <a:pt x="3609" y="173"/>
                </a:cubicBezTo>
                <a:cubicBezTo>
                  <a:pt x="3543" y="149"/>
                  <a:pt x="3507" y="149"/>
                  <a:pt x="3447" y="125"/>
                </a:cubicBezTo>
                <a:cubicBezTo>
                  <a:pt x="3387" y="102"/>
                  <a:pt x="3285" y="51"/>
                  <a:pt x="3231" y="31"/>
                </a:cubicBezTo>
                <a:cubicBezTo>
                  <a:pt x="3177" y="11"/>
                  <a:pt x="3141" y="0"/>
                  <a:pt x="3123" y="7"/>
                </a:cubicBezTo>
                <a:cubicBezTo>
                  <a:pt x="3105" y="15"/>
                  <a:pt x="3105" y="59"/>
                  <a:pt x="3105" y="90"/>
                </a:cubicBezTo>
                <a:cubicBezTo>
                  <a:pt x="3105" y="122"/>
                  <a:pt x="3105" y="177"/>
                  <a:pt x="3105" y="208"/>
                </a:cubicBezTo>
                <a:cubicBezTo>
                  <a:pt x="3105" y="240"/>
                  <a:pt x="3135" y="283"/>
                  <a:pt x="3105" y="291"/>
                </a:cubicBezTo>
                <a:cubicBezTo>
                  <a:pt x="3075" y="299"/>
                  <a:pt x="2973" y="271"/>
                  <a:pt x="2907" y="267"/>
                </a:cubicBezTo>
                <a:cubicBezTo>
                  <a:pt x="2842" y="263"/>
                  <a:pt x="2788" y="267"/>
                  <a:pt x="2692" y="267"/>
                </a:cubicBezTo>
                <a:cubicBezTo>
                  <a:pt x="2596" y="267"/>
                  <a:pt x="2404" y="255"/>
                  <a:pt x="2314" y="255"/>
                </a:cubicBezTo>
                <a:cubicBezTo>
                  <a:pt x="2224" y="255"/>
                  <a:pt x="2194" y="255"/>
                  <a:pt x="2134" y="255"/>
                </a:cubicBezTo>
                <a:cubicBezTo>
                  <a:pt x="2074" y="255"/>
                  <a:pt x="2026" y="263"/>
                  <a:pt x="1954" y="267"/>
                </a:cubicBezTo>
                <a:cubicBezTo>
                  <a:pt x="1882" y="271"/>
                  <a:pt x="1762" y="283"/>
                  <a:pt x="1684" y="291"/>
                </a:cubicBezTo>
                <a:cubicBezTo>
                  <a:pt x="1606" y="299"/>
                  <a:pt x="1540" y="306"/>
                  <a:pt x="1468" y="314"/>
                </a:cubicBezTo>
                <a:cubicBezTo>
                  <a:pt x="1397" y="322"/>
                  <a:pt x="1319" y="338"/>
                  <a:pt x="1235" y="350"/>
                </a:cubicBezTo>
                <a:cubicBezTo>
                  <a:pt x="1151" y="362"/>
                  <a:pt x="1055" y="366"/>
                  <a:pt x="965" y="385"/>
                </a:cubicBezTo>
                <a:cubicBezTo>
                  <a:pt x="875" y="405"/>
                  <a:pt x="749" y="456"/>
                  <a:pt x="677" y="480"/>
                </a:cubicBezTo>
                <a:cubicBezTo>
                  <a:pt x="605" y="503"/>
                  <a:pt x="581" y="515"/>
                  <a:pt x="533" y="539"/>
                </a:cubicBezTo>
                <a:cubicBezTo>
                  <a:pt x="485" y="562"/>
                  <a:pt x="425" y="594"/>
                  <a:pt x="371" y="621"/>
                </a:cubicBezTo>
                <a:cubicBezTo>
                  <a:pt x="317" y="649"/>
                  <a:pt x="263" y="688"/>
                  <a:pt x="209" y="716"/>
                </a:cubicBezTo>
                <a:cubicBezTo>
                  <a:pt x="155" y="743"/>
                  <a:pt x="59" y="763"/>
                  <a:pt x="29" y="787"/>
                </a:cubicBezTo>
                <a:cubicBezTo>
                  <a:pt x="0" y="810"/>
                  <a:pt x="11" y="834"/>
                  <a:pt x="101" y="893"/>
                </a:cubicBezTo>
                <a:lnTo>
                  <a:pt x="101" y="893"/>
                </a:lnTo>
              </a:path>
            </a:pathLst>
          </a:custGeom>
          <a:gradFill rotWithShape="0">
            <a:gsLst>
              <a:gs pos="0">
                <a:srgbClr val="FFFFFF"/>
              </a:gs>
              <a:gs pos="100000">
                <a:srgbClr val="FF0000"/>
              </a:gs>
            </a:gsLst>
            <a:lin ang="13500000" scaled="1"/>
          </a:gradFill>
          <a:ln w="9525">
            <a:noFill/>
            <a:round/>
            <a:headEnd/>
            <a:tailEnd/>
          </a:ln>
        </p:spPr>
        <p:txBody>
          <a:bodyPr wrap="none" anchor="ctr"/>
          <a:lstStyle/>
          <a:p>
            <a:endParaRPr lang="es-ES"/>
          </a:p>
        </p:txBody>
      </p:sp>
      <p:sp>
        <p:nvSpPr>
          <p:cNvPr id="14365" name="Freeform 29"/>
          <p:cNvSpPr>
            <a:spLocks noChangeArrowheads="1"/>
          </p:cNvSpPr>
          <p:nvPr/>
        </p:nvSpPr>
        <p:spPr bwMode="auto">
          <a:xfrm>
            <a:off x="2355850" y="5514975"/>
            <a:ext cx="1562100" cy="352425"/>
          </a:xfrm>
          <a:custGeom>
            <a:avLst/>
            <a:gdLst/>
            <a:ahLst/>
            <a:cxnLst>
              <a:cxn ang="0">
                <a:pos x="4237" y="83"/>
              </a:cxn>
              <a:cxn ang="0">
                <a:pos x="4165" y="0"/>
              </a:cxn>
              <a:cxn ang="0">
                <a:pos x="3877" y="166"/>
              </a:cxn>
              <a:cxn ang="0">
                <a:pos x="3643" y="296"/>
              </a:cxn>
              <a:cxn ang="0">
                <a:pos x="3301" y="414"/>
              </a:cxn>
              <a:cxn ang="0">
                <a:pos x="2887" y="485"/>
              </a:cxn>
              <a:cxn ang="0">
                <a:pos x="2653" y="520"/>
              </a:cxn>
              <a:cxn ang="0">
                <a:pos x="2419" y="520"/>
              </a:cxn>
              <a:cxn ang="0">
                <a:pos x="2166" y="544"/>
              </a:cxn>
              <a:cxn ang="0">
                <a:pos x="1806" y="544"/>
              </a:cxn>
              <a:cxn ang="0">
                <a:pos x="1482" y="544"/>
              </a:cxn>
              <a:cxn ang="0">
                <a:pos x="1266" y="508"/>
              </a:cxn>
              <a:cxn ang="0">
                <a:pos x="1266" y="307"/>
              </a:cxn>
              <a:cxn ang="0">
                <a:pos x="906" y="366"/>
              </a:cxn>
              <a:cxn ang="0">
                <a:pos x="618" y="414"/>
              </a:cxn>
              <a:cxn ang="0">
                <a:pos x="402" y="461"/>
              </a:cxn>
              <a:cxn ang="0">
                <a:pos x="150" y="508"/>
              </a:cxn>
              <a:cxn ang="0">
                <a:pos x="24" y="532"/>
              </a:cxn>
              <a:cxn ang="0">
                <a:pos x="294" y="638"/>
              </a:cxn>
              <a:cxn ang="0">
                <a:pos x="474" y="697"/>
              </a:cxn>
              <a:cxn ang="0">
                <a:pos x="726" y="803"/>
              </a:cxn>
              <a:cxn ang="0">
                <a:pos x="888" y="851"/>
              </a:cxn>
              <a:cxn ang="0">
                <a:pos x="1104" y="945"/>
              </a:cxn>
              <a:cxn ang="0">
                <a:pos x="1212" y="969"/>
              </a:cxn>
              <a:cxn ang="0">
                <a:pos x="1230" y="886"/>
              </a:cxn>
              <a:cxn ang="0">
                <a:pos x="1230" y="768"/>
              </a:cxn>
              <a:cxn ang="0">
                <a:pos x="1230" y="685"/>
              </a:cxn>
              <a:cxn ang="0">
                <a:pos x="1428" y="709"/>
              </a:cxn>
              <a:cxn ang="0">
                <a:pos x="1644" y="709"/>
              </a:cxn>
              <a:cxn ang="0">
                <a:pos x="2022" y="721"/>
              </a:cxn>
              <a:cxn ang="0">
                <a:pos x="2203" y="721"/>
              </a:cxn>
              <a:cxn ang="0">
                <a:pos x="2383" y="709"/>
              </a:cxn>
              <a:cxn ang="0">
                <a:pos x="2653" y="685"/>
              </a:cxn>
              <a:cxn ang="0">
                <a:pos x="2869" y="662"/>
              </a:cxn>
              <a:cxn ang="0">
                <a:pos x="3103" y="626"/>
              </a:cxn>
              <a:cxn ang="0">
                <a:pos x="3373" y="591"/>
              </a:cxn>
              <a:cxn ang="0">
                <a:pos x="3661" y="496"/>
              </a:cxn>
              <a:cxn ang="0">
                <a:pos x="3805" y="437"/>
              </a:cxn>
              <a:cxn ang="0">
                <a:pos x="3967" y="355"/>
              </a:cxn>
              <a:cxn ang="0">
                <a:pos x="4129" y="260"/>
              </a:cxn>
              <a:cxn ang="0">
                <a:pos x="4309" y="189"/>
              </a:cxn>
              <a:cxn ang="0">
                <a:pos x="4237" y="83"/>
              </a:cxn>
              <a:cxn ang="0">
                <a:pos x="4237" y="83"/>
              </a:cxn>
            </a:cxnLst>
            <a:rect l="0" t="0" r="r" b="b"/>
            <a:pathLst>
              <a:path w="4340" h="977">
                <a:moveTo>
                  <a:pt x="4237" y="83"/>
                </a:moveTo>
                <a:lnTo>
                  <a:pt x="4165" y="0"/>
                </a:lnTo>
                <a:cubicBezTo>
                  <a:pt x="4105" y="12"/>
                  <a:pt x="3967" y="115"/>
                  <a:pt x="3877" y="166"/>
                </a:cubicBezTo>
                <a:cubicBezTo>
                  <a:pt x="3787" y="217"/>
                  <a:pt x="3739" y="256"/>
                  <a:pt x="3643" y="296"/>
                </a:cubicBezTo>
                <a:cubicBezTo>
                  <a:pt x="3547" y="335"/>
                  <a:pt x="3427" y="382"/>
                  <a:pt x="3301" y="414"/>
                </a:cubicBezTo>
                <a:cubicBezTo>
                  <a:pt x="3175" y="445"/>
                  <a:pt x="2995" y="469"/>
                  <a:pt x="2887" y="485"/>
                </a:cubicBezTo>
                <a:cubicBezTo>
                  <a:pt x="2779" y="500"/>
                  <a:pt x="2731" y="516"/>
                  <a:pt x="2653" y="520"/>
                </a:cubicBezTo>
                <a:cubicBezTo>
                  <a:pt x="2575" y="524"/>
                  <a:pt x="2497" y="516"/>
                  <a:pt x="2419" y="520"/>
                </a:cubicBezTo>
                <a:cubicBezTo>
                  <a:pt x="2341" y="524"/>
                  <a:pt x="2269" y="540"/>
                  <a:pt x="2166" y="544"/>
                </a:cubicBezTo>
                <a:cubicBezTo>
                  <a:pt x="2064" y="548"/>
                  <a:pt x="1920" y="544"/>
                  <a:pt x="1806" y="544"/>
                </a:cubicBezTo>
                <a:cubicBezTo>
                  <a:pt x="1692" y="544"/>
                  <a:pt x="1572" y="548"/>
                  <a:pt x="1482" y="544"/>
                </a:cubicBezTo>
                <a:cubicBezTo>
                  <a:pt x="1392" y="540"/>
                  <a:pt x="1302" y="548"/>
                  <a:pt x="1266" y="508"/>
                </a:cubicBezTo>
                <a:cubicBezTo>
                  <a:pt x="1230" y="469"/>
                  <a:pt x="1326" y="331"/>
                  <a:pt x="1266" y="307"/>
                </a:cubicBezTo>
                <a:cubicBezTo>
                  <a:pt x="1206" y="284"/>
                  <a:pt x="1014" y="351"/>
                  <a:pt x="906" y="366"/>
                </a:cubicBezTo>
                <a:cubicBezTo>
                  <a:pt x="798" y="382"/>
                  <a:pt x="702" y="398"/>
                  <a:pt x="618" y="414"/>
                </a:cubicBezTo>
                <a:cubicBezTo>
                  <a:pt x="534" y="429"/>
                  <a:pt x="480" y="445"/>
                  <a:pt x="402" y="461"/>
                </a:cubicBezTo>
                <a:cubicBezTo>
                  <a:pt x="324" y="477"/>
                  <a:pt x="210" y="496"/>
                  <a:pt x="150" y="508"/>
                </a:cubicBezTo>
                <a:cubicBezTo>
                  <a:pt x="90" y="520"/>
                  <a:pt x="0" y="512"/>
                  <a:pt x="24" y="532"/>
                </a:cubicBezTo>
                <a:cubicBezTo>
                  <a:pt x="48" y="551"/>
                  <a:pt x="222" y="610"/>
                  <a:pt x="294" y="638"/>
                </a:cubicBezTo>
                <a:cubicBezTo>
                  <a:pt x="366" y="666"/>
                  <a:pt x="402" y="670"/>
                  <a:pt x="474" y="697"/>
                </a:cubicBezTo>
                <a:cubicBezTo>
                  <a:pt x="546" y="725"/>
                  <a:pt x="660" y="780"/>
                  <a:pt x="726" y="803"/>
                </a:cubicBezTo>
                <a:cubicBezTo>
                  <a:pt x="792" y="827"/>
                  <a:pt x="828" y="827"/>
                  <a:pt x="888" y="851"/>
                </a:cubicBezTo>
                <a:cubicBezTo>
                  <a:pt x="948" y="874"/>
                  <a:pt x="1050" y="925"/>
                  <a:pt x="1104" y="945"/>
                </a:cubicBezTo>
                <a:cubicBezTo>
                  <a:pt x="1158" y="965"/>
                  <a:pt x="1194" y="976"/>
                  <a:pt x="1212" y="969"/>
                </a:cubicBezTo>
                <a:cubicBezTo>
                  <a:pt x="1230" y="961"/>
                  <a:pt x="1230" y="917"/>
                  <a:pt x="1230" y="886"/>
                </a:cubicBezTo>
                <a:cubicBezTo>
                  <a:pt x="1230" y="854"/>
                  <a:pt x="1230" y="799"/>
                  <a:pt x="1230" y="768"/>
                </a:cubicBezTo>
                <a:cubicBezTo>
                  <a:pt x="1230" y="736"/>
                  <a:pt x="1200" y="693"/>
                  <a:pt x="1230" y="685"/>
                </a:cubicBezTo>
                <a:cubicBezTo>
                  <a:pt x="1260" y="677"/>
                  <a:pt x="1362" y="705"/>
                  <a:pt x="1428" y="709"/>
                </a:cubicBezTo>
                <a:cubicBezTo>
                  <a:pt x="1494" y="713"/>
                  <a:pt x="1548" y="709"/>
                  <a:pt x="1644" y="709"/>
                </a:cubicBezTo>
                <a:cubicBezTo>
                  <a:pt x="1740" y="709"/>
                  <a:pt x="1932" y="721"/>
                  <a:pt x="2022" y="721"/>
                </a:cubicBezTo>
                <a:cubicBezTo>
                  <a:pt x="2112" y="721"/>
                  <a:pt x="2142" y="721"/>
                  <a:pt x="2203" y="721"/>
                </a:cubicBezTo>
                <a:cubicBezTo>
                  <a:pt x="2263" y="721"/>
                  <a:pt x="2311" y="713"/>
                  <a:pt x="2383" y="709"/>
                </a:cubicBezTo>
                <a:cubicBezTo>
                  <a:pt x="2455" y="705"/>
                  <a:pt x="2575" y="693"/>
                  <a:pt x="2653" y="685"/>
                </a:cubicBezTo>
                <a:cubicBezTo>
                  <a:pt x="2731" y="677"/>
                  <a:pt x="2797" y="670"/>
                  <a:pt x="2869" y="662"/>
                </a:cubicBezTo>
                <a:cubicBezTo>
                  <a:pt x="2941" y="654"/>
                  <a:pt x="3019" y="638"/>
                  <a:pt x="3103" y="626"/>
                </a:cubicBezTo>
                <a:cubicBezTo>
                  <a:pt x="3187" y="614"/>
                  <a:pt x="3283" y="610"/>
                  <a:pt x="3373" y="591"/>
                </a:cubicBezTo>
                <a:cubicBezTo>
                  <a:pt x="3463" y="571"/>
                  <a:pt x="3589" y="520"/>
                  <a:pt x="3661" y="496"/>
                </a:cubicBezTo>
                <a:cubicBezTo>
                  <a:pt x="3733" y="473"/>
                  <a:pt x="3757" y="461"/>
                  <a:pt x="3805" y="437"/>
                </a:cubicBezTo>
                <a:cubicBezTo>
                  <a:pt x="3853" y="414"/>
                  <a:pt x="3913" y="382"/>
                  <a:pt x="3967" y="355"/>
                </a:cubicBezTo>
                <a:cubicBezTo>
                  <a:pt x="4021" y="327"/>
                  <a:pt x="4075" y="288"/>
                  <a:pt x="4129" y="260"/>
                </a:cubicBezTo>
                <a:cubicBezTo>
                  <a:pt x="4183" y="233"/>
                  <a:pt x="4279" y="213"/>
                  <a:pt x="4309" y="189"/>
                </a:cubicBezTo>
                <a:cubicBezTo>
                  <a:pt x="4339" y="166"/>
                  <a:pt x="4327" y="142"/>
                  <a:pt x="4237" y="83"/>
                </a:cubicBezTo>
                <a:lnTo>
                  <a:pt x="4237" y="83"/>
                </a:lnTo>
              </a:path>
            </a:pathLst>
          </a:custGeom>
          <a:gradFill rotWithShape="0">
            <a:gsLst>
              <a:gs pos="0">
                <a:srgbClr val="FFFFFF"/>
              </a:gs>
              <a:gs pos="50000">
                <a:srgbClr val="0000FF"/>
              </a:gs>
              <a:gs pos="100000">
                <a:srgbClr val="FFFFFF"/>
              </a:gs>
            </a:gsLst>
            <a:lin ang="13500000" scaled="1"/>
          </a:gradFill>
          <a:ln w="9525">
            <a:noFill/>
            <a:round/>
            <a:headEnd/>
            <a:tailEnd/>
          </a:ln>
        </p:spPr>
        <p:txBody>
          <a:bodyPr wrap="none" anchor="ctr"/>
          <a:lstStyle/>
          <a:p>
            <a:endParaRPr lang="es-ES"/>
          </a:p>
        </p:txBody>
      </p:sp>
      <p:sp>
        <p:nvSpPr>
          <p:cNvPr id="14366" name="Freeform 30"/>
          <p:cNvSpPr>
            <a:spLocks noChangeArrowheads="1"/>
          </p:cNvSpPr>
          <p:nvPr/>
        </p:nvSpPr>
        <p:spPr bwMode="auto">
          <a:xfrm>
            <a:off x="3614738" y="4816475"/>
            <a:ext cx="690562" cy="636588"/>
          </a:xfrm>
          <a:custGeom>
            <a:avLst/>
            <a:gdLst/>
            <a:ahLst/>
            <a:cxnLst>
              <a:cxn ang="0">
                <a:pos x="36" y="145"/>
              </a:cxn>
              <a:cxn ang="0">
                <a:pos x="486" y="286"/>
              </a:cxn>
              <a:cxn ang="0">
                <a:pos x="774" y="440"/>
              </a:cxn>
              <a:cxn ang="0">
                <a:pos x="1026" y="652"/>
              </a:cxn>
              <a:cxn ang="0">
                <a:pos x="1152" y="805"/>
              </a:cxn>
              <a:cxn ang="0">
                <a:pos x="1260" y="970"/>
              </a:cxn>
              <a:cxn ang="0">
                <a:pos x="1278" y="1100"/>
              </a:cxn>
              <a:cxn ang="0">
                <a:pos x="900" y="1112"/>
              </a:cxn>
              <a:cxn ang="0">
                <a:pos x="1116" y="1430"/>
              </a:cxn>
              <a:cxn ang="0">
                <a:pos x="1404" y="1725"/>
              </a:cxn>
              <a:cxn ang="0">
                <a:pos x="1854" y="1159"/>
              </a:cxn>
              <a:cxn ang="0">
                <a:pos x="1818" y="1088"/>
              </a:cxn>
              <a:cxn ang="0">
                <a:pos x="1566" y="1077"/>
              </a:cxn>
              <a:cxn ang="0">
                <a:pos x="1512" y="959"/>
              </a:cxn>
              <a:cxn ang="0">
                <a:pos x="1386" y="770"/>
              </a:cxn>
              <a:cxn ang="0">
                <a:pos x="1260" y="628"/>
              </a:cxn>
              <a:cxn ang="0">
                <a:pos x="1152" y="511"/>
              </a:cxn>
              <a:cxn ang="0">
                <a:pos x="1026" y="404"/>
              </a:cxn>
              <a:cxn ang="0">
                <a:pos x="864" y="286"/>
              </a:cxn>
              <a:cxn ang="0">
                <a:pos x="630" y="169"/>
              </a:cxn>
              <a:cxn ang="0">
                <a:pos x="414" y="98"/>
              </a:cxn>
              <a:cxn ang="0">
                <a:pos x="270" y="51"/>
              </a:cxn>
              <a:cxn ang="0">
                <a:pos x="36" y="15"/>
              </a:cxn>
              <a:cxn ang="0">
                <a:pos x="36" y="145"/>
              </a:cxn>
              <a:cxn ang="0">
                <a:pos x="36" y="145"/>
              </a:cxn>
            </a:cxnLst>
            <a:rect l="0" t="0" r="r" b="b"/>
            <a:pathLst>
              <a:path w="1920" h="1769">
                <a:moveTo>
                  <a:pt x="36" y="145"/>
                </a:moveTo>
                <a:cubicBezTo>
                  <a:pt x="54" y="165"/>
                  <a:pt x="366" y="239"/>
                  <a:pt x="486" y="286"/>
                </a:cubicBezTo>
                <a:cubicBezTo>
                  <a:pt x="606" y="334"/>
                  <a:pt x="684" y="381"/>
                  <a:pt x="774" y="440"/>
                </a:cubicBezTo>
                <a:cubicBezTo>
                  <a:pt x="864" y="499"/>
                  <a:pt x="966" y="593"/>
                  <a:pt x="1026" y="652"/>
                </a:cubicBezTo>
                <a:cubicBezTo>
                  <a:pt x="1086" y="711"/>
                  <a:pt x="1116" y="754"/>
                  <a:pt x="1152" y="805"/>
                </a:cubicBezTo>
                <a:cubicBezTo>
                  <a:pt x="1188" y="856"/>
                  <a:pt x="1242" y="923"/>
                  <a:pt x="1260" y="970"/>
                </a:cubicBezTo>
                <a:cubicBezTo>
                  <a:pt x="1278" y="1018"/>
                  <a:pt x="1338" y="1077"/>
                  <a:pt x="1278" y="1100"/>
                </a:cubicBezTo>
                <a:cubicBezTo>
                  <a:pt x="1218" y="1124"/>
                  <a:pt x="924" y="1057"/>
                  <a:pt x="900" y="1112"/>
                </a:cubicBezTo>
                <a:cubicBezTo>
                  <a:pt x="876" y="1167"/>
                  <a:pt x="1032" y="1328"/>
                  <a:pt x="1116" y="1430"/>
                </a:cubicBezTo>
                <a:cubicBezTo>
                  <a:pt x="1200" y="1533"/>
                  <a:pt x="1284" y="1768"/>
                  <a:pt x="1404" y="1725"/>
                </a:cubicBezTo>
                <a:cubicBezTo>
                  <a:pt x="1524" y="1682"/>
                  <a:pt x="1788" y="1265"/>
                  <a:pt x="1854" y="1159"/>
                </a:cubicBezTo>
                <a:cubicBezTo>
                  <a:pt x="1919" y="1053"/>
                  <a:pt x="1866" y="1104"/>
                  <a:pt x="1818" y="1088"/>
                </a:cubicBezTo>
                <a:cubicBezTo>
                  <a:pt x="1770" y="1073"/>
                  <a:pt x="1620" y="1096"/>
                  <a:pt x="1566" y="1077"/>
                </a:cubicBezTo>
                <a:cubicBezTo>
                  <a:pt x="1512" y="1057"/>
                  <a:pt x="1542" y="1010"/>
                  <a:pt x="1512" y="959"/>
                </a:cubicBezTo>
                <a:cubicBezTo>
                  <a:pt x="1482" y="908"/>
                  <a:pt x="1428" y="825"/>
                  <a:pt x="1386" y="770"/>
                </a:cubicBezTo>
                <a:cubicBezTo>
                  <a:pt x="1344" y="715"/>
                  <a:pt x="1296" y="672"/>
                  <a:pt x="1260" y="628"/>
                </a:cubicBezTo>
                <a:cubicBezTo>
                  <a:pt x="1224" y="585"/>
                  <a:pt x="1188" y="546"/>
                  <a:pt x="1152" y="511"/>
                </a:cubicBezTo>
                <a:cubicBezTo>
                  <a:pt x="1116" y="475"/>
                  <a:pt x="1074" y="440"/>
                  <a:pt x="1026" y="404"/>
                </a:cubicBezTo>
                <a:cubicBezTo>
                  <a:pt x="978" y="369"/>
                  <a:pt x="930" y="326"/>
                  <a:pt x="864" y="286"/>
                </a:cubicBezTo>
                <a:cubicBezTo>
                  <a:pt x="798" y="247"/>
                  <a:pt x="702" y="200"/>
                  <a:pt x="630" y="169"/>
                </a:cubicBezTo>
                <a:cubicBezTo>
                  <a:pt x="558" y="137"/>
                  <a:pt x="474" y="117"/>
                  <a:pt x="414" y="98"/>
                </a:cubicBezTo>
                <a:cubicBezTo>
                  <a:pt x="354" y="78"/>
                  <a:pt x="330" y="62"/>
                  <a:pt x="270" y="51"/>
                </a:cubicBezTo>
                <a:cubicBezTo>
                  <a:pt x="210" y="39"/>
                  <a:pt x="72" y="0"/>
                  <a:pt x="36" y="15"/>
                </a:cubicBezTo>
                <a:cubicBezTo>
                  <a:pt x="0" y="31"/>
                  <a:pt x="36" y="117"/>
                  <a:pt x="36" y="145"/>
                </a:cubicBezTo>
                <a:lnTo>
                  <a:pt x="36" y="145"/>
                </a:lnTo>
              </a:path>
            </a:pathLst>
          </a:custGeom>
          <a:gradFill rotWithShape="0">
            <a:gsLst>
              <a:gs pos="0">
                <a:srgbClr val="FFFFFF"/>
              </a:gs>
              <a:gs pos="50000">
                <a:srgbClr val="0000FF"/>
              </a:gs>
              <a:gs pos="100000">
                <a:srgbClr val="FFFFFF"/>
              </a:gs>
            </a:gsLst>
            <a:lin ang="8100000" scaled="1"/>
          </a:gradFill>
          <a:ln w="9525">
            <a:noFill/>
            <a:round/>
            <a:headEnd/>
            <a:tailEnd/>
          </a:ln>
        </p:spPr>
        <p:txBody>
          <a:bodyPr wrap="none" anchor="ctr"/>
          <a:lstStyle/>
          <a:p>
            <a:endParaRPr lang="es-ES"/>
          </a:p>
        </p:txBody>
      </p:sp>
      <p:sp>
        <p:nvSpPr>
          <p:cNvPr id="14367" name="Freeform 31"/>
          <p:cNvSpPr>
            <a:spLocks noChangeArrowheads="1"/>
          </p:cNvSpPr>
          <p:nvPr/>
        </p:nvSpPr>
        <p:spPr bwMode="auto">
          <a:xfrm>
            <a:off x="7748588" y="5092700"/>
            <a:ext cx="690562" cy="636588"/>
          </a:xfrm>
          <a:custGeom>
            <a:avLst/>
            <a:gdLst/>
            <a:ahLst/>
            <a:cxnLst>
              <a:cxn ang="0">
                <a:pos x="36" y="1624"/>
              </a:cxn>
              <a:cxn ang="0">
                <a:pos x="486" y="1482"/>
              </a:cxn>
              <a:cxn ang="0">
                <a:pos x="774" y="1329"/>
              </a:cxn>
              <a:cxn ang="0">
                <a:pos x="1026" y="1117"/>
              </a:cxn>
              <a:cxn ang="0">
                <a:pos x="1152" y="963"/>
              </a:cxn>
              <a:cxn ang="0">
                <a:pos x="1260" y="798"/>
              </a:cxn>
              <a:cxn ang="0">
                <a:pos x="1278" y="668"/>
              </a:cxn>
              <a:cxn ang="0">
                <a:pos x="900" y="656"/>
              </a:cxn>
              <a:cxn ang="0">
                <a:pos x="1116" y="338"/>
              </a:cxn>
              <a:cxn ang="0">
                <a:pos x="1404" y="43"/>
              </a:cxn>
              <a:cxn ang="0">
                <a:pos x="1854" y="609"/>
              </a:cxn>
              <a:cxn ang="0">
                <a:pos x="1818" y="680"/>
              </a:cxn>
              <a:cxn ang="0">
                <a:pos x="1566" y="692"/>
              </a:cxn>
              <a:cxn ang="0">
                <a:pos x="1512" y="810"/>
              </a:cxn>
              <a:cxn ang="0">
                <a:pos x="1386" y="999"/>
              </a:cxn>
              <a:cxn ang="0">
                <a:pos x="1260" y="1140"/>
              </a:cxn>
              <a:cxn ang="0">
                <a:pos x="1152" y="1258"/>
              </a:cxn>
              <a:cxn ang="0">
                <a:pos x="1026" y="1364"/>
              </a:cxn>
              <a:cxn ang="0">
                <a:pos x="864" y="1482"/>
              </a:cxn>
              <a:cxn ang="0">
                <a:pos x="630" y="1600"/>
              </a:cxn>
              <a:cxn ang="0">
                <a:pos x="414" y="1671"/>
              </a:cxn>
              <a:cxn ang="0">
                <a:pos x="270" y="1718"/>
              </a:cxn>
              <a:cxn ang="0">
                <a:pos x="36" y="1754"/>
              </a:cxn>
              <a:cxn ang="0">
                <a:pos x="36" y="1624"/>
              </a:cxn>
              <a:cxn ang="0">
                <a:pos x="36" y="1624"/>
              </a:cxn>
            </a:cxnLst>
            <a:rect l="0" t="0" r="r" b="b"/>
            <a:pathLst>
              <a:path w="1920" h="1770">
                <a:moveTo>
                  <a:pt x="36" y="1624"/>
                </a:moveTo>
                <a:cubicBezTo>
                  <a:pt x="54" y="1604"/>
                  <a:pt x="366" y="1530"/>
                  <a:pt x="486" y="1482"/>
                </a:cubicBezTo>
                <a:cubicBezTo>
                  <a:pt x="606" y="1435"/>
                  <a:pt x="684" y="1388"/>
                  <a:pt x="774" y="1329"/>
                </a:cubicBezTo>
                <a:cubicBezTo>
                  <a:pt x="864" y="1270"/>
                  <a:pt x="966" y="1176"/>
                  <a:pt x="1026" y="1117"/>
                </a:cubicBezTo>
                <a:cubicBezTo>
                  <a:pt x="1086" y="1058"/>
                  <a:pt x="1116" y="1014"/>
                  <a:pt x="1152" y="963"/>
                </a:cubicBezTo>
                <a:cubicBezTo>
                  <a:pt x="1188" y="912"/>
                  <a:pt x="1242" y="845"/>
                  <a:pt x="1260" y="798"/>
                </a:cubicBezTo>
                <a:cubicBezTo>
                  <a:pt x="1278" y="751"/>
                  <a:pt x="1338" y="692"/>
                  <a:pt x="1278" y="668"/>
                </a:cubicBezTo>
                <a:cubicBezTo>
                  <a:pt x="1218" y="645"/>
                  <a:pt x="924" y="711"/>
                  <a:pt x="900" y="656"/>
                </a:cubicBezTo>
                <a:cubicBezTo>
                  <a:pt x="876" y="601"/>
                  <a:pt x="1032" y="440"/>
                  <a:pt x="1116" y="338"/>
                </a:cubicBezTo>
                <a:cubicBezTo>
                  <a:pt x="1200" y="235"/>
                  <a:pt x="1284" y="0"/>
                  <a:pt x="1404" y="43"/>
                </a:cubicBezTo>
                <a:cubicBezTo>
                  <a:pt x="1524" y="86"/>
                  <a:pt x="1788" y="503"/>
                  <a:pt x="1854" y="609"/>
                </a:cubicBezTo>
                <a:cubicBezTo>
                  <a:pt x="1919" y="715"/>
                  <a:pt x="1866" y="664"/>
                  <a:pt x="1818" y="680"/>
                </a:cubicBezTo>
                <a:cubicBezTo>
                  <a:pt x="1770" y="696"/>
                  <a:pt x="1620" y="672"/>
                  <a:pt x="1566" y="692"/>
                </a:cubicBezTo>
                <a:cubicBezTo>
                  <a:pt x="1512" y="711"/>
                  <a:pt x="1542" y="759"/>
                  <a:pt x="1512" y="810"/>
                </a:cubicBezTo>
                <a:cubicBezTo>
                  <a:pt x="1482" y="861"/>
                  <a:pt x="1428" y="943"/>
                  <a:pt x="1386" y="999"/>
                </a:cubicBezTo>
                <a:cubicBezTo>
                  <a:pt x="1344" y="1054"/>
                  <a:pt x="1296" y="1097"/>
                  <a:pt x="1260" y="1140"/>
                </a:cubicBezTo>
                <a:cubicBezTo>
                  <a:pt x="1224" y="1183"/>
                  <a:pt x="1188" y="1223"/>
                  <a:pt x="1152" y="1258"/>
                </a:cubicBezTo>
                <a:cubicBezTo>
                  <a:pt x="1116" y="1294"/>
                  <a:pt x="1074" y="1329"/>
                  <a:pt x="1026" y="1364"/>
                </a:cubicBezTo>
                <a:cubicBezTo>
                  <a:pt x="978" y="1400"/>
                  <a:pt x="930" y="1443"/>
                  <a:pt x="864" y="1482"/>
                </a:cubicBezTo>
                <a:cubicBezTo>
                  <a:pt x="798" y="1522"/>
                  <a:pt x="702" y="1569"/>
                  <a:pt x="630" y="1600"/>
                </a:cubicBezTo>
                <a:cubicBezTo>
                  <a:pt x="558" y="1632"/>
                  <a:pt x="474" y="1651"/>
                  <a:pt x="414" y="1671"/>
                </a:cubicBezTo>
                <a:cubicBezTo>
                  <a:pt x="354" y="1691"/>
                  <a:pt x="330" y="1707"/>
                  <a:pt x="270" y="1718"/>
                </a:cubicBezTo>
                <a:cubicBezTo>
                  <a:pt x="210" y="1730"/>
                  <a:pt x="72" y="1769"/>
                  <a:pt x="36" y="1754"/>
                </a:cubicBezTo>
                <a:cubicBezTo>
                  <a:pt x="0" y="1738"/>
                  <a:pt x="36" y="1651"/>
                  <a:pt x="36" y="1624"/>
                </a:cubicBezTo>
                <a:lnTo>
                  <a:pt x="36" y="1624"/>
                </a:lnTo>
              </a:path>
            </a:pathLst>
          </a:custGeom>
          <a:gradFill rotWithShape="0">
            <a:gsLst>
              <a:gs pos="0">
                <a:srgbClr val="FFFFFF"/>
              </a:gs>
              <a:gs pos="100000">
                <a:srgbClr val="FF0000"/>
              </a:gs>
            </a:gsLst>
            <a:lin ang="13500000" scaled="1"/>
          </a:gradFill>
          <a:ln w="9525">
            <a:noFill/>
            <a:round/>
            <a:headEnd/>
            <a:tailEnd/>
          </a:ln>
        </p:spPr>
        <p:txBody>
          <a:bodyPr wrap="none" anchor="ctr"/>
          <a:lstStyle/>
          <a:p>
            <a:endParaRPr lang="es-ES"/>
          </a:p>
        </p:txBody>
      </p:sp>
      <p:sp>
        <p:nvSpPr>
          <p:cNvPr id="14368" name="Freeform 32"/>
          <p:cNvSpPr>
            <a:spLocks noChangeArrowheads="1"/>
          </p:cNvSpPr>
          <p:nvPr/>
        </p:nvSpPr>
        <p:spPr bwMode="auto">
          <a:xfrm>
            <a:off x="6559550" y="4632325"/>
            <a:ext cx="1562100" cy="350838"/>
          </a:xfrm>
          <a:custGeom>
            <a:avLst/>
            <a:gdLst/>
            <a:ahLst/>
            <a:cxnLst>
              <a:cxn ang="0">
                <a:pos x="4235" y="892"/>
              </a:cxn>
              <a:cxn ang="0">
                <a:pos x="4163" y="975"/>
              </a:cxn>
              <a:cxn ang="0">
                <a:pos x="3875" y="809"/>
              </a:cxn>
              <a:cxn ang="0">
                <a:pos x="3641" y="680"/>
              </a:cxn>
              <a:cxn ang="0">
                <a:pos x="3299" y="562"/>
              </a:cxn>
              <a:cxn ang="0">
                <a:pos x="2885" y="491"/>
              </a:cxn>
              <a:cxn ang="0">
                <a:pos x="2651" y="456"/>
              </a:cxn>
              <a:cxn ang="0">
                <a:pos x="2417" y="456"/>
              </a:cxn>
              <a:cxn ang="0">
                <a:pos x="2166" y="432"/>
              </a:cxn>
              <a:cxn ang="0">
                <a:pos x="1806" y="432"/>
              </a:cxn>
              <a:cxn ang="0">
                <a:pos x="1482" y="432"/>
              </a:cxn>
              <a:cxn ang="0">
                <a:pos x="1266" y="467"/>
              </a:cxn>
              <a:cxn ang="0">
                <a:pos x="1266" y="668"/>
              </a:cxn>
              <a:cxn ang="0">
                <a:pos x="906" y="609"/>
              </a:cxn>
              <a:cxn ang="0">
                <a:pos x="618" y="562"/>
              </a:cxn>
              <a:cxn ang="0">
                <a:pos x="402" y="515"/>
              </a:cxn>
              <a:cxn ang="0">
                <a:pos x="150" y="467"/>
              </a:cxn>
              <a:cxn ang="0">
                <a:pos x="24" y="444"/>
              </a:cxn>
              <a:cxn ang="0">
                <a:pos x="294" y="338"/>
              </a:cxn>
              <a:cxn ang="0">
                <a:pos x="474" y="279"/>
              </a:cxn>
              <a:cxn ang="0">
                <a:pos x="726" y="172"/>
              </a:cxn>
              <a:cxn ang="0">
                <a:pos x="888" y="125"/>
              </a:cxn>
              <a:cxn ang="0">
                <a:pos x="1104" y="31"/>
              </a:cxn>
              <a:cxn ang="0">
                <a:pos x="1212" y="7"/>
              </a:cxn>
              <a:cxn ang="0">
                <a:pos x="1230" y="90"/>
              </a:cxn>
              <a:cxn ang="0">
                <a:pos x="1230" y="208"/>
              </a:cxn>
              <a:cxn ang="0">
                <a:pos x="1230" y="290"/>
              </a:cxn>
              <a:cxn ang="0">
                <a:pos x="1428" y="267"/>
              </a:cxn>
              <a:cxn ang="0">
                <a:pos x="1644" y="267"/>
              </a:cxn>
              <a:cxn ang="0">
                <a:pos x="2022" y="255"/>
              </a:cxn>
              <a:cxn ang="0">
                <a:pos x="2201" y="255"/>
              </a:cxn>
              <a:cxn ang="0">
                <a:pos x="2381" y="267"/>
              </a:cxn>
              <a:cxn ang="0">
                <a:pos x="2651" y="290"/>
              </a:cxn>
              <a:cxn ang="0">
                <a:pos x="2867" y="314"/>
              </a:cxn>
              <a:cxn ang="0">
                <a:pos x="3101" y="349"/>
              </a:cxn>
              <a:cxn ang="0">
                <a:pos x="3371" y="385"/>
              </a:cxn>
              <a:cxn ang="0">
                <a:pos x="3659" y="479"/>
              </a:cxn>
              <a:cxn ang="0">
                <a:pos x="3803" y="538"/>
              </a:cxn>
              <a:cxn ang="0">
                <a:pos x="3965" y="621"/>
              </a:cxn>
              <a:cxn ang="0">
                <a:pos x="4127" y="715"/>
              </a:cxn>
              <a:cxn ang="0">
                <a:pos x="4307" y="786"/>
              </a:cxn>
              <a:cxn ang="0">
                <a:pos x="4235" y="892"/>
              </a:cxn>
              <a:cxn ang="0">
                <a:pos x="4235" y="892"/>
              </a:cxn>
            </a:cxnLst>
            <a:rect l="0" t="0" r="r" b="b"/>
            <a:pathLst>
              <a:path w="4337" h="976">
                <a:moveTo>
                  <a:pt x="4235" y="892"/>
                </a:moveTo>
                <a:lnTo>
                  <a:pt x="4163" y="975"/>
                </a:lnTo>
                <a:cubicBezTo>
                  <a:pt x="4103" y="963"/>
                  <a:pt x="3965" y="860"/>
                  <a:pt x="3875" y="809"/>
                </a:cubicBezTo>
                <a:cubicBezTo>
                  <a:pt x="3785" y="758"/>
                  <a:pt x="3737" y="719"/>
                  <a:pt x="3641" y="680"/>
                </a:cubicBezTo>
                <a:cubicBezTo>
                  <a:pt x="3545" y="640"/>
                  <a:pt x="3425" y="593"/>
                  <a:pt x="3299" y="562"/>
                </a:cubicBezTo>
                <a:cubicBezTo>
                  <a:pt x="3173" y="530"/>
                  <a:pt x="2993" y="507"/>
                  <a:pt x="2885" y="491"/>
                </a:cubicBezTo>
                <a:cubicBezTo>
                  <a:pt x="2777" y="475"/>
                  <a:pt x="2729" y="459"/>
                  <a:pt x="2651" y="456"/>
                </a:cubicBezTo>
                <a:cubicBezTo>
                  <a:pt x="2573" y="452"/>
                  <a:pt x="2495" y="459"/>
                  <a:pt x="2417" y="456"/>
                </a:cubicBezTo>
                <a:cubicBezTo>
                  <a:pt x="2339" y="452"/>
                  <a:pt x="2267" y="436"/>
                  <a:pt x="2166" y="432"/>
                </a:cubicBezTo>
                <a:cubicBezTo>
                  <a:pt x="2064" y="428"/>
                  <a:pt x="1920" y="432"/>
                  <a:pt x="1806" y="432"/>
                </a:cubicBezTo>
                <a:cubicBezTo>
                  <a:pt x="1692" y="432"/>
                  <a:pt x="1572" y="428"/>
                  <a:pt x="1482" y="432"/>
                </a:cubicBezTo>
                <a:cubicBezTo>
                  <a:pt x="1392" y="436"/>
                  <a:pt x="1302" y="428"/>
                  <a:pt x="1266" y="467"/>
                </a:cubicBezTo>
                <a:cubicBezTo>
                  <a:pt x="1230" y="507"/>
                  <a:pt x="1326" y="644"/>
                  <a:pt x="1266" y="668"/>
                </a:cubicBezTo>
                <a:cubicBezTo>
                  <a:pt x="1206" y="691"/>
                  <a:pt x="1014" y="625"/>
                  <a:pt x="906" y="609"/>
                </a:cubicBezTo>
                <a:cubicBezTo>
                  <a:pt x="798" y="593"/>
                  <a:pt x="702" y="577"/>
                  <a:pt x="618" y="562"/>
                </a:cubicBezTo>
                <a:cubicBezTo>
                  <a:pt x="534" y="546"/>
                  <a:pt x="480" y="530"/>
                  <a:pt x="402" y="515"/>
                </a:cubicBezTo>
                <a:cubicBezTo>
                  <a:pt x="324" y="499"/>
                  <a:pt x="210" y="479"/>
                  <a:pt x="150" y="467"/>
                </a:cubicBezTo>
                <a:cubicBezTo>
                  <a:pt x="90" y="456"/>
                  <a:pt x="0" y="463"/>
                  <a:pt x="24" y="444"/>
                </a:cubicBezTo>
                <a:cubicBezTo>
                  <a:pt x="48" y="424"/>
                  <a:pt x="222" y="365"/>
                  <a:pt x="294" y="338"/>
                </a:cubicBezTo>
                <a:cubicBezTo>
                  <a:pt x="366" y="310"/>
                  <a:pt x="402" y="306"/>
                  <a:pt x="474" y="279"/>
                </a:cubicBezTo>
                <a:cubicBezTo>
                  <a:pt x="546" y="251"/>
                  <a:pt x="660" y="196"/>
                  <a:pt x="726" y="172"/>
                </a:cubicBezTo>
                <a:cubicBezTo>
                  <a:pt x="792" y="149"/>
                  <a:pt x="828" y="149"/>
                  <a:pt x="888" y="125"/>
                </a:cubicBezTo>
                <a:cubicBezTo>
                  <a:pt x="948" y="102"/>
                  <a:pt x="1050" y="51"/>
                  <a:pt x="1104" y="31"/>
                </a:cubicBezTo>
                <a:cubicBezTo>
                  <a:pt x="1158" y="11"/>
                  <a:pt x="1194" y="0"/>
                  <a:pt x="1212" y="7"/>
                </a:cubicBezTo>
                <a:cubicBezTo>
                  <a:pt x="1230" y="15"/>
                  <a:pt x="1230" y="58"/>
                  <a:pt x="1230" y="90"/>
                </a:cubicBezTo>
                <a:cubicBezTo>
                  <a:pt x="1230" y="121"/>
                  <a:pt x="1230" y="176"/>
                  <a:pt x="1230" y="208"/>
                </a:cubicBezTo>
                <a:cubicBezTo>
                  <a:pt x="1230" y="239"/>
                  <a:pt x="1200" y="283"/>
                  <a:pt x="1230" y="290"/>
                </a:cubicBezTo>
                <a:cubicBezTo>
                  <a:pt x="1260" y="298"/>
                  <a:pt x="1362" y="271"/>
                  <a:pt x="1428" y="267"/>
                </a:cubicBezTo>
                <a:cubicBezTo>
                  <a:pt x="1494" y="263"/>
                  <a:pt x="1548" y="267"/>
                  <a:pt x="1644" y="267"/>
                </a:cubicBezTo>
                <a:cubicBezTo>
                  <a:pt x="1740" y="267"/>
                  <a:pt x="1932" y="255"/>
                  <a:pt x="2022" y="255"/>
                </a:cubicBezTo>
                <a:cubicBezTo>
                  <a:pt x="2112" y="255"/>
                  <a:pt x="2142" y="255"/>
                  <a:pt x="2201" y="255"/>
                </a:cubicBezTo>
                <a:cubicBezTo>
                  <a:pt x="2261" y="255"/>
                  <a:pt x="2309" y="263"/>
                  <a:pt x="2381" y="267"/>
                </a:cubicBezTo>
                <a:cubicBezTo>
                  <a:pt x="2453" y="271"/>
                  <a:pt x="2573" y="283"/>
                  <a:pt x="2651" y="290"/>
                </a:cubicBezTo>
                <a:cubicBezTo>
                  <a:pt x="2729" y="298"/>
                  <a:pt x="2795" y="306"/>
                  <a:pt x="2867" y="314"/>
                </a:cubicBezTo>
                <a:cubicBezTo>
                  <a:pt x="2939" y="322"/>
                  <a:pt x="3017" y="338"/>
                  <a:pt x="3101" y="349"/>
                </a:cubicBezTo>
                <a:cubicBezTo>
                  <a:pt x="3185" y="361"/>
                  <a:pt x="3281" y="365"/>
                  <a:pt x="3371" y="385"/>
                </a:cubicBezTo>
                <a:cubicBezTo>
                  <a:pt x="3461" y="404"/>
                  <a:pt x="3587" y="456"/>
                  <a:pt x="3659" y="479"/>
                </a:cubicBezTo>
                <a:cubicBezTo>
                  <a:pt x="3731" y="503"/>
                  <a:pt x="3755" y="515"/>
                  <a:pt x="3803" y="538"/>
                </a:cubicBezTo>
                <a:cubicBezTo>
                  <a:pt x="3851" y="562"/>
                  <a:pt x="3911" y="593"/>
                  <a:pt x="3965" y="621"/>
                </a:cubicBezTo>
                <a:cubicBezTo>
                  <a:pt x="4019" y="648"/>
                  <a:pt x="4073" y="688"/>
                  <a:pt x="4127" y="715"/>
                </a:cubicBezTo>
                <a:cubicBezTo>
                  <a:pt x="4181" y="743"/>
                  <a:pt x="4277" y="762"/>
                  <a:pt x="4307" y="786"/>
                </a:cubicBezTo>
                <a:cubicBezTo>
                  <a:pt x="4336" y="809"/>
                  <a:pt x="4325" y="833"/>
                  <a:pt x="4235" y="892"/>
                </a:cubicBezTo>
                <a:lnTo>
                  <a:pt x="4235" y="892"/>
                </a:lnTo>
              </a:path>
            </a:pathLst>
          </a:custGeom>
          <a:gradFill rotWithShape="0">
            <a:gsLst>
              <a:gs pos="0">
                <a:srgbClr val="FFFFFF"/>
              </a:gs>
              <a:gs pos="100000">
                <a:srgbClr val="FF0000"/>
              </a:gs>
            </a:gsLst>
            <a:lin ang="13500000" scaled="1"/>
          </a:gradFill>
          <a:ln w="9525">
            <a:noFill/>
            <a:round/>
            <a:headEnd/>
            <a:tailEnd/>
          </a:ln>
        </p:spPr>
        <p:txBody>
          <a:bodyPr wrap="none" anchor="ctr"/>
          <a:lstStyle/>
          <a:p>
            <a:endParaRPr lang="es-ES"/>
          </a:p>
        </p:txBody>
      </p:sp>
      <p:sp>
        <p:nvSpPr>
          <p:cNvPr id="14369" name="Freeform 33"/>
          <p:cNvSpPr>
            <a:spLocks noChangeArrowheads="1"/>
          </p:cNvSpPr>
          <p:nvPr/>
        </p:nvSpPr>
        <p:spPr bwMode="auto">
          <a:xfrm>
            <a:off x="6153150" y="5527675"/>
            <a:ext cx="1562100" cy="352425"/>
          </a:xfrm>
          <a:custGeom>
            <a:avLst/>
            <a:gdLst/>
            <a:ahLst/>
            <a:cxnLst>
              <a:cxn ang="0">
                <a:pos x="102" y="83"/>
              </a:cxn>
              <a:cxn ang="0">
                <a:pos x="174" y="0"/>
              </a:cxn>
              <a:cxn ang="0">
                <a:pos x="462" y="166"/>
              </a:cxn>
              <a:cxn ang="0">
                <a:pos x="696" y="296"/>
              </a:cxn>
              <a:cxn ang="0">
                <a:pos x="1038" y="414"/>
              </a:cxn>
              <a:cxn ang="0">
                <a:pos x="1452" y="485"/>
              </a:cxn>
              <a:cxn ang="0">
                <a:pos x="1686" y="520"/>
              </a:cxn>
              <a:cxn ang="0">
                <a:pos x="1920" y="520"/>
              </a:cxn>
              <a:cxn ang="0">
                <a:pos x="2173" y="544"/>
              </a:cxn>
              <a:cxn ang="0">
                <a:pos x="2533" y="544"/>
              </a:cxn>
              <a:cxn ang="0">
                <a:pos x="2857" y="544"/>
              </a:cxn>
              <a:cxn ang="0">
                <a:pos x="3073" y="508"/>
              </a:cxn>
              <a:cxn ang="0">
                <a:pos x="3073" y="307"/>
              </a:cxn>
              <a:cxn ang="0">
                <a:pos x="3433" y="366"/>
              </a:cxn>
              <a:cxn ang="0">
                <a:pos x="3721" y="414"/>
              </a:cxn>
              <a:cxn ang="0">
                <a:pos x="3937" y="461"/>
              </a:cxn>
              <a:cxn ang="0">
                <a:pos x="4189" y="508"/>
              </a:cxn>
              <a:cxn ang="0">
                <a:pos x="4315" y="532"/>
              </a:cxn>
              <a:cxn ang="0">
                <a:pos x="4045" y="638"/>
              </a:cxn>
              <a:cxn ang="0">
                <a:pos x="3865" y="697"/>
              </a:cxn>
              <a:cxn ang="0">
                <a:pos x="3613" y="803"/>
              </a:cxn>
              <a:cxn ang="0">
                <a:pos x="3451" y="851"/>
              </a:cxn>
              <a:cxn ang="0">
                <a:pos x="3235" y="945"/>
              </a:cxn>
              <a:cxn ang="0">
                <a:pos x="3127" y="969"/>
              </a:cxn>
              <a:cxn ang="0">
                <a:pos x="3109" y="886"/>
              </a:cxn>
              <a:cxn ang="0">
                <a:pos x="3109" y="768"/>
              </a:cxn>
              <a:cxn ang="0">
                <a:pos x="3109" y="685"/>
              </a:cxn>
              <a:cxn ang="0">
                <a:pos x="2911" y="709"/>
              </a:cxn>
              <a:cxn ang="0">
                <a:pos x="2695" y="709"/>
              </a:cxn>
              <a:cxn ang="0">
                <a:pos x="2317" y="721"/>
              </a:cxn>
              <a:cxn ang="0">
                <a:pos x="2136" y="721"/>
              </a:cxn>
              <a:cxn ang="0">
                <a:pos x="1956" y="709"/>
              </a:cxn>
              <a:cxn ang="0">
                <a:pos x="1686" y="685"/>
              </a:cxn>
              <a:cxn ang="0">
                <a:pos x="1470" y="662"/>
              </a:cxn>
              <a:cxn ang="0">
                <a:pos x="1236" y="626"/>
              </a:cxn>
              <a:cxn ang="0">
                <a:pos x="966" y="591"/>
              </a:cxn>
              <a:cxn ang="0">
                <a:pos x="678" y="496"/>
              </a:cxn>
              <a:cxn ang="0">
                <a:pos x="534" y="437"/>
              </a:cxn>
              <a:cxn ang="0">
                <a:pos x="372" y="355"/>
              </a:cxn>
              <a:cxn ang="0">
                <a:pos x="210" y="260"/>
              </a:cxn>
              <a:cxn ang="0">
                <a:pos x="30" y="189"/>
              </a:cxn>
              <a:cxn ang="0">
                <a:pos x="102" y="83"/>
              </a:cxn>
              <a:cxn ang="0">
                <a:pos x="102" y="83"/>
              </a:cxn>
            </a:cxnLst>
            <a:rect l="0" t="0" r="r" b="b"/>
            <a:pathLst>
              <a:path w="4340" h="977">
                <a:moveTo>
                  <a:pt x="102" y="83"/>
                </a:moveTo>
                <a:lnTo>
                  <a:pt x="174" y="0"/>
                </a:lnTo>
                <a:cubicBezTo>
                  <a:pt x="234" y="12"/>
                  <a:pt x="372" y="115"/>
                  <a:pt x="462" y="166"/>
                </a:cubicBezTo>
                <a:cubicBezTo>
                  <a:pt x="552" y="217"/>
                  <a:pt x="600" y="256"/>
                  <a:pt x="696" y="296"/>
                </a:cubicBezTo>
                <a:cubicBezTo>
                  <a:pt x="792" y="335"/>
                  <a:pt x="912" y="382"/>
                  <a:pt x="1038" y="414"/>
                </a:cubicBezTo>
                <a:cubicBezTo>
                  <a:pt x="1164" y="445"/>
                  <a:pt x="1344" y="469"/>
                  <a:pt x="1452" y="485"/>
                </a:cubicBezTo>
                <a:cubicBezTo>
                  <a:pt x="1560" y="500"/>
                  <a:pt x="1608" y="516"/>
                  <a:pt x="1686" y="520"/>
                </a:cubicBezTo>
                <a:cubicBezTo>
                  <a:pt x="1764" y="524"/>
                  <a:pt x="1842" y="516"/>
                  <a:pt x="1920" y="520"/>
                </a:cubicBezTo>
                <a:cubicBezTo>
                  <a:pt x="1998" y="524"/>
                  <a:pt x="2070" y="540"/>
                  <a:pt x="2173" y="544"/>
                </a:cubicBezTo>
                <a:cubicBezTo>
                  <a:pt x="2275" y="548"/>
                  <a:pt x="2419" y="544"/>
                  <a:pt x="2533" y="544"/>
                </a:cubicBezTo>
                <a:cubicBezTo>
                  <a:pt x="2647" y="544"/>
                  <a:pt x="2767" y="548"/>
                  <a:pt x="2857" y="544"/>
                </a:cubicBezTo>
                <a:cubicBezTo>
                  <a:pt x="2947" y="540"/>
                  <a:pt x="3037" y="548"/>
                  <a:pt x="3073" y="508"/>
                </a:cubicBezTo>
                <a:cubicBezTo>
                  <a:pt x="3109" y="469"/>
                  <a:pt x="3013" y="331"/>
                  <a:pt x="3073" y="307"/>
                </a:cubicBezTo>
                <a:cubicBezTo>
                  <a:pt x="3133" y="284"/>
                  <a:pt x="3325" y="351"/>
                  <a:pt x="3433" y="366"/>
                </a:cubicBezTo>
                <a:cubicBezTo>
                  <a:pt x="3541" y="382"/>
                  <a:pt x="3637" y="398"/>
                  <a:pt x="3721" y="414"/>
                </a:cubicBezTo>
                <a:cubicBezTo>
                  <a:pt x="3805" y="429"/>
                  <a:pt x="3859" y="445"/>
                  <a:pt x="3937" y="461"/>
                </a:cubicBezTo>
                <a:cubicBezTo>
                  <a:pt x="4015" y="477"/>
                  <a:pt x="4129" y="496"/>
                  <a:pt x="4189" y="508"/>
                </a:cubicBezTo>
                <a:cubicBezTo>
                  <a:pt x="4249" y="520"/>
                  <a:pt x="4339" y="512"/>
                  <a:pt x="4315" y="532"/>
                </a:cubicBezTo>
                <a:cubicBezTo>
                  <a:pt x="4291" y="551"/>
                  <a:pt x="4117" y="610"/>
                  <a:pt x="4045" y="638"/>
                </a:cubicBezTo>
                <a:cubicBezTo>
                  <a:pt x="3973" y="666"/>
                  <a:pt x="3937" y="670"/>
                  <a:pt x="3865" y="697"/>
                </a:cubicBezTo>
                <a:cubicBezTo>
                  <a:pt x="3793" y="725"/>
                  <a:pt x="3679" y="780"/>
                  <a:pt x="3613" y="803"/>
                </a:cubicBezTo>
                <a:cubicBezTo>
                  <a:pt x="3547" y="827"/>
                  <a:pt x="3511" y="827"/>
                  <a:pt x="3451" y="851"/>
                </a:cubicBezTo>
                <a:cubicBezTo>
                  <a:pt x="3391" y="874"/>
                  <a:pt x="3289" y="925"/>
                  <a:pt x="3235" y="945"/>
                </a:cubicBezTo>
                <a:cubicBezTo>
                  <a:pt x="3181" y="965"/>
                  <a:pt x="3145" y="976"/>
                  <a:pt x="3127" y="969"/>
                </a:cubicBezTo>
                <a:cubicBezTo>
                  <a:pt x="3109" y="961"/>
                  <a:pt x="3109" y="917"/>
                  <a:pt x="3109" y="886"/>
                </a:cubicBezTo>
                <a:cubicBezTo>
                  <a:pt x="3109" y="854"/>
                  <a:pt x="3109" y="799"/>
                  <a:pt x="3109" y="768"/>
                </a:cubicBezTo>
                <a:cubicBezTo>
                  <a:pt x="3109" y="736"/>
                  <a:pt x="3139" y="693"/>
                  <a:pt x="3109" y="685"/>
                </a:cubicBezTo>
                <a:cubicBezTo>
                  <a:pt x="3079" y="677"/>
                  <a:pt x="2977" y="705"/>
                  <a:pt x="2911" y="709"/>
                </a:cubicBezTo>
                <a:cubicBezTo>
                  <a:pt x="2845" y="713"/>
                  <a:pt x="2791" y="709"/>
                  <a:pt x="2695" y="709"/>
                </a:cubicBezTo>
                <a:cubicBezTo>
                  <a:pt x="2599" y="709"/>
                  <a:pt x="2407" y="721"/>
                  <a:pt x="2317" y="721"/>
                </a:cubicBezTo>
                <a:cubicBezTo>
                  <a:pt x="2227" y="721"/>
                  <a:pt x="2197" y="721"/>
                  <a:pt x="2136" y="721"/>
                </a:cubicBezTo>
                <a:cubicBezTo>
                  <a:pt x="2076" y="721"/>
                  <a:pt x="2028" y="713"/>
                  <a:pt x="1956" y="709"/>
                </a:cubicBezTo>
                <a:cubicBezTo>
                  <a:pt x="1884" y="705"/>
                  <a:pt x="1764" y="693"/>
                  <a:pt x="1686" y="685"/>
                </a:cubicBezTo>
                <a:cubicBezTo>
                  <a:pt x="1608" y="677"/>
                  <a:pt x="1542" y="670"/>
                  <a:pt x="1470" y="662"/>
                </a:cubicBezTo>
                <a:cubicBezTo>
                  <a:pt x="1398" y="654"/>
                  <a:pt x="1320" y="638"/>
                  <a:pt x="1236" y="626"/>
                </a:cubicBezTo>
                <a:cubicBezTo>
                  <a:pt x="1152" y="614"/>
                  <a:pt x="1056" y="610"/>
                  <a:pt x="966" y="591"/>
                </a:cubicBezTo>
                <a:cubicBezTo>
                  <a:pt x="876" y="571"/>
                  <a:pt x="750" y="520"/>
                  <a:pt x="678" y="496"/>
                </a:cubicBezTo>
                <a:cubicBezTo>
                  <a:pt x="606" y="473"/>
                  <a:pt x="582" y="461"/>
                  <a:pt x="534" y="437"/>
                </a:cubicBezTo>
                <a:cubicBezTo>
                  <a:pt x="486" y="414"/>
                  <a:pt x="426" y="382"/>
                  <a:pt x="372" y="355"/>
                </a:cubicBezTo>
                <a:cubicBezTo>
                  <a:pt x="318" y="327"/>
                  <a:pt x="264" y="288"/>
                  <a:pt x="210" y="260"/>
                </a:cubicBezTo>
                <a:cubicBezTo>
                  <a:pt x="156" y="233"/>
                  <a:pt x="60" y="213"/>
                  <a:pt x="30" y="189"/>
                </a:cubicBezTo>
                <a:cubicBezTo>
                  <a:pt x="0" y="166"/>
                  <a:pt x="12" y="142"/>
                  <a:pt x="102" y="83"/>
                </a:cubicBezTo>
                <a:lnTo>
                  <a:pt x="102" y="83"/>
                </a:lnTo>
              </a:path>
            </a:pathLst>
          </a:custGeom>
          <a:gradFill rotWithShape="0">
            <a:gsLst>
              <a:gs pos="0">
                <a:srgbClr val="FFFFFF"/>
              </a:gs>
              <a:gs pos="50000">
                <a:srgbClr val="0000FF"/>
              </a:gs>
              <a:gs pos="100000">
                <a:srgbClr val="FFFFFF"/>
              </a:gs>
            </a:gsLst>
            <a:lin ang="8100000" scaled="1"/>
          </a:gradFill>
          <a:ln w="9525">
            <a:noFill/>
            <a:round/>
            <a:headEnd/>
            <a:tailEnd/>
          </a:ln>
        </p:spPr>
        <p:txBody>
          <a:bodyPr wrap="none" anchor="ctr"/>
          <a:lstStyle/>
          <a:p>
            <a:endParaRPr lang="es-ES"/>
          </a:p>
        </p:txBody>
      </p:sp>
      <p:sp>
        <p:nvSpPr>
          <p:cNvPr id="14370" name="Freeform 34"/>
          <p:cNvSpPr>
            <a:spLocks noChangeArrowheads="1"/>
          </p:cNvSpPr>
          <p:nvPr/>
        </p:nvSpPr>
        <p:spPr bwMode="auto">
          <a:xfrm>
            <a:off x="5773738" y="4829175"/>
            <a:ext cx="690562" cy="636588"/>
          </a:xfrm>
          <a:custGeom>
            <a:avLst/>
            <a:gdLst/>
            <a:ahLst/>
            <a:cxnLst>
              <a:cxn ang="0">
                <a:pos x="1883" y="145"/>
              </a:cxn>
              <a:cxn ang="0">
                <a:pos x="1433" y="287"/>
              </a:cxn>
              <a:cxn ang="0">
                <a:pos x="1145" y="440"/>
              </a:cxn>
              <a:cxn ang="0">
                <a:pos x="893" y="652"/>
              </a:cxn>
              <a:cxn ang="0">
                <a:pos x="767" y="806"/>
              </a:cxn>
              <a:cxn ang="0">
                <a:pos x="659" y="971"/>
              </a:cxn>
              <a:cxn ang="0">
                <a:pos x="641" y="1101"/>
              </a:cxn>
              <a:cxn ang="0">
                <a:pos x="1019" y="1113"/>
              </a:cxn>
              <a:cxn ang="0">
                <a:pos x="803" y="1431"/>
              </a:cxn>
              <a:cxn ang="0">
                <a:pos x="515" y="1726"/>
              </a:cxn>
              <a:cxn ang="0">
                <a:pos x="65" y="1160"/>
              </a:cxn>
              <a:cxn ang="0">
                <a:pos x="101" y="1089"/>
              </a:cxn>
              <a:cxn ang="0">
                <a:pos x="353" y="1077"/>
              </a:cxn>
              <a:cxn ang="0">
                <a:pos x="407" y="959"/>
              </a:cxn>
              <a:cxn ang="0">
                <a:pos x="533" y="770"/>
              </a:cxn>
              <a:cxn ang="0">
                <a:pos x="659" y="629"/>
              </a:cxn>
              <a:cxn ang="0">
                <a:pos x="767" y="511"/>
              </a:cxn>
              <a:cxn ang="0">
                <a:pos x="893" y="405"/>
              </a:cxn>
              <a:cxn ang="0">
                <a:pos x="1055" y="287"/>
              </a:cxn>
              <a:cxn ang="0">
                <a:pos x="1289" y="169"/>
              </a:cxn>
              <a:cxn ang="0">
                <a:pos x="1505" y="98"/>
              </a:cxn>
              <a:cxn ang="0">
                <a:pos x="1649" y="51"/>
              </a:cxn>
              <a:cxn ang="0">
                <a:pos x="1883" y="15"/>
              </a:cxn>
              <a:cxn ang="0">
                <a:pos x="1883" y="145"/>
              </a:cxn>
              <a:cxn ang="0">
                <a:pos x="1883" y="145"/>
              </a:cxn>
            </a:cxnLst>
            <a:rect l="0" t="0" r="r" b="b"/>
            <a:pathLst>
              <a:path w="1920" h="1770">
                <a:moveTo>
                  <a:pt x="1883" y="145"/>
                </a:moveTo>
                <a:cubicBezTo>
                  <a:pt x="1865" y="165"/>
                  <a:pt x="1553" y="239"/>
                  <a:pt x="1433" y="287"/>
                </a:cubicBezTo>
                <a:cubicBezTo>
                  <a:pt x="1313" y="334"/>
                  <a:pt x="1235" y="381"/>
                  <a:pt x="1145" y="440"/>
                </a:cubicBezTo>
                <a:cubicBezTo>
                  <a:pt x="1055" y="499"/>
                  <a:pt x="953" y="593"/>
                  <a:pt x="893" y="652"/>
                </a:cubicBezTo>
                <a:cubicBezTo>
                  <a:pt x="833" y="711"/>
                  <a:pt x="803" y="755"/>
                  <a:pt x="767" y="806"/>
                </a:cubicBezTo>
                <a:cubicBezTo>
                  <a:pt x="731" y="857"/>
                  <a:pt x="677" y="924"/>
                  <a:pt x="659" y="971"/>
                </a:cubicBezTo>
                <a:cubicBezTo>
                  <a:pt x="641" y="1018"/>
                  <a:pt x="581" y="1077"/>
                  <a:pt x="641" y="1101"/>
                </a:cubicBezTo>
                <a:cubicBezTo>
                  <a:pt x="701" y="1124"/>
                  <a:pt x="995" y="1058"/>
                  <a:pt x="1019" y="1113"/>
                </a:cubicBezTo>
                <a:cubicBezTo>
                  <a:pt x="1043" y="1168"/>
                  <a:pt x="887" y="1329"/>
                  <a:pt x="803" y="1431"/>
                </a:cubicBezTo>
                <a:cubicBezTo>
                  <a:pt x="719" y="1534"/>
                  <a:pt x="635" y="1769"/>
                  <a:pt x="515" y="1726"/>
                </a:cubicBezTo>
                <a:cubicBezTo>
                  <a:pt x="395" y="1683"/>
                  <a:pt x="131" y="1266"/>
                  <a:pt x="65" y="1160"/>
                </a:cubicBezTo>
                <a:cubicBezTo>
                  <a:pt x="0" y="1054"/>
                  <a:pt x="53" y="1105"/>
                  <a:pt x="101" y="1089"/>
                </a:cubicBezTo>
                <a:cubicBezTo>
                  <a:pt x="149" y="1073"/>
                  <a:pt x="299" y="1097"/>
                  <a:pt x="353" y="1077"/>
                </a:cubicBezTo>
                <a:cubicBezTo>
                  <a:pt x="407" y="1058"/>
                  <a:pt x="377" y="1010"/>
                  <a:pt x="407" y="959"/>
                </a:cubicBezTo>
                <a:cubicBezTo>
                  <a:pt x="437" y="908"/>
                  <a:pt x="491" y="826"/>
                  <a:pt x="533" y="770"/>
                </a:cubicBezTo>
                <a:cubicBezTo>
                  <a:pt x="575" y="715"/>
                  <a:pt x="623" y="672"/>
                  <a:pt x="659" y="629"/>
                </a:cubicBezTo>
                <a:cubicBezTo>
                  <a:pt x="695" y="586"/>
                  <a:pt x="731" y="546"/>
                  <a:pt x="767" y="511"/>
                </a:cubicBezTo>
                <a:cubicBezTo>
                  <a:pt x="803" y="475"/>
                  <a:pt x="845" y="440"/>
                  <a:pt x="893" y="405"/>
                </a:cubicBezTo>
                <a:cubicBezTo>
                  <a:pt x="941" y="369"/>
                  <a:pt x="989" y="326"/>
                  <a:pt x="1055" y="287"/>
                </a:cubicBezTo>
                <a:cubicBezTo>
                  <a:pt x="1121" y="247"/>
                  <a:pt x="1217" y="200"/>
                  <a:pt x="1289" y="169"/>
                </a:cubicBezTo>
                <a:cubicBezTo>
                  <a:pt x="1361" y="137"/>
                  <a:pt x="1445" y="118"/>
                  <a:pt x="1505" y="98"/>
                </a:cubicBezTo>
                <a:cubicBezTo>
                  <a:pt x="1565" y="78"/>
                  <a:pt x="1589" y="62"/>
                  <a:pt x="1649" y="51"/>
                </a:cubicBezTo>
                <a:cubicBezTo>
                  <a:pt x="1709" y="39"/>
                  <a:pt x="1847" y="0"/>
                  <a:pt x="1883" y="15"/>
                </a:cubicBezTo>
                <a:cubicBezTo>
                  <a:pt x="1919" y="31"/>
                  <a:pt x="1883" y="118"/>
                  <a:pt x="1883" y="145"/>
                </a:cubicBezTo>
                <a:lnTo>
                  <a:pt x="1883" y="145"/>
                </a:lnTo>
              </a:path>
            </a:pathLst>
          </a:custGeom>
          <a:gradFill rotWithShape="0">
            <a:gsLst>
              <a:gs pos="0">
                <a:srgbClr val="FFFFFF"/>
              </a:gs>
              <a:gs pos="50000">
                <a:srgbClr val="0000FF"/>
              </a:gs>
              <a:gs pos="100000">
                <a:srgbClr val="FFFFFF"/>
              </a:gs>
            </a:gsLst>
            <a:lin ang="13500000" scaled="1"/>
          </a:gradFill>
          <a:ln w="9525">
            <a:noFill/>
            <a:round/>
            <a:headEnd/>
            <a:tailEnd/>
          </a:ln>
        </p:spPr>
        <p:txBody>
          <a:bodyPr wrap="none" anchor="ctr"/>
          <a:lstStyle/>
          <a:p>
            <a:endParaRPr lang="es-ES"/>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4348"/>
                                        </p:tgtEl>
                                        <p:attrNameLst>
                                          <p:attrName>style.visibility</p:attrName>
                                        </p:attrNameLst>
                                      </p:cBhvr>
                                      <p:to>
                                        <p:strVal val="visible"/>
                                      </p:to>
                                    </p:set>
                                    <p:animEffect transition="in" filter="box(out)">
                                      <p:cBhvr>
                                        <p:cTn id="7" dur="500"/>
                                        <p:tgtEl>
                                          <p:spTgt spid="1434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4351"/>
                                        </p:tgtEl>
                                        <p:attrNameLst>
                                          <p:attrName>style.visibility</p:attrName>
                                        </p:attrNameLst>
                                      </p:cBhvr>
                                      <p:to>
                                        <p:strVal val="visible"/>
                                      </p:to>
                                    </p:set>
                                    <p:animEffect transition="in" filter="box(out)">
                                      <p:cBhvr>
                                        <p:cTn id="12" dur="500"/>
                                        <p:tgtEl>
                                          <p:spTgt spid="1435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4354"/>
                                        </p:tgtEl>
                                        <p:attrNameLst>
                                          <p:attrName>style.visibility</p:attrName>
                                        </p:attrNameLst>
                                      </p:cBhvr>
                                      <p:to>
                                        <p:strVal val="visible"/>
                                      </p:to>
                                    </p:set>
                                    <p:animEffect transition="in" filter="box(out)">
                                      <p:cBhvr>
                                        <p:cTn id="17" dur="500"/>
                                        <p:tgtEl>
                                          <p:spTgt spid="1435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4338"/>
                                        </p:tgtEl>
                                        <p:attrNameLst>
                                          <p:attrName>style.visibility</p:attrName>
                                        </p:attrNameLst>
                                      </p:cBhvr>
                                      <p:to>
                                        <p:strVal val="visible"/>
                                      </p:to>
                                    </p:set>
                                    <p:animEffect transition="in" filter="wipe(up)">
                                      <p:cBhvr>
                                        <p:cTn id="22" dur="500"/>
                                        <p:tgtEl>
                                          <p:spTgt spid="1433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4347"/>
                                        </p:tgtEl>
                                        <p:attrNameLst>
                                          <p:attrName>style.visibility</p:attrName>
                                        </p:attrNameLst>
                                      </p:cBhvr>
                                      <p:to>
                                        <p:strVal val="visible"/>
                                      </p:to>
                                    </p:set>
                                    <p:animEffect transition="in" filter="box(out)">
                                      <p:cBhvr>
                                        <p:cTn id="27" dur="500"/>
                                        <p:tgtEl>
                                          <p:spTgt spid="14347"/>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4357"/>
                                        </p:tgtEl>
                                        <p:attrNameLst>
                                          <p:attrName>style.visibility</p:attrName>
                                        </p:attrNameLst>
                                      </p:cBhvr>
                                      <p:to>
                                        <p:strVal val="visible"/>
                                      </p:to>
                                    </p:set>
                                    <p:animEffect transition="in" filter="box(out)">
                                      <p:cBhvr>
                                        <p:cTn id="32" dur="500"/>
                                        <p:tgtEl>
                                          <p:spTgt spid="14357"/>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9" fill="hold" grpId="0" nodeType="clickEffect">
                                  <p:stCondLst>
                                    <p:cond delay="0"/>
                                  </p:stCondLst>
                                  <p:childTnLst>
                                    <p:set>
                                      <p:cBhvr>
                                        <p:cTn id="36" dur="1" fill="hold">
                                          <p:stCondLst>
                                            <p:cond delay="0"/>
                                          </p:stCondLst>
                                        </p:cTn>
                                        <p:tgtEl>
                                          <p:spTgt spid="14363"/>
                                        </p:tgtEl>
                                        <p:attrNameLst>
                                          <p:attrName>style.visibility</p:attrName>
                                        </p:attrNameLst>
                                      </p:cBhvr>
                                      <p:to>
                                        <p:strVal val="visible"/>
                                      </p:to>
                                    </p:set>
                                    <p:animEffect transition="in" filter="strips(upLeft)">
                                      <p:cBhvr>
                                        <p:cTn id="37" dur="500"/>
                                        <p:tgtEl>
                                          <p:spTgt spid="14363"/>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grpId="0" nodeType="clickEffect">
                                  <p:stCondLst>
                                    <p:cond delay="0"/>
                                  </p:stCondLst>
                                  <p:childTnLst>
                                    <p:set>
                                      <p:cBhvr>
                                        <p:cTn id="41" dur="1" fill="hold">
                                          <p:stCondLst>
                                            <p:cond delay="0"/>
                                          </p:stCondLst>
                                        </p:cTn>
                                        <p:tgtEl>
                                          <p:spTgt spid="14364"/>
                                        </p:tgtEl>
                                        <p:attrNameLst>
                                          <p:attrName>style.visibility</p:attrName>
                                        </p:attrNameLst>
                                      </p:cBhvr>
                                      <p:to>
                                        <p:strVal val="visible"/>
                                      </p:to>
                                    </p:set>
                                    <p:animEffect transition="in" filter="strips(upRight)">
                                      <p:cBhvr>
                                        <p:cTn id="42" dur="500"/>
                                        <p:tgtEl>
                                          <p:spTgt spid="14364"/>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6" fill="hold" grpId="0" nodeType="clickEffect">
                                  <p:stCondLst>
                                    <p:cond delay="0"/>
                                  </p:stCondLst>
                                  <p:childTnLst>
                                    <p:set>
                                      <p:cBhvr>
                                        <p:cTn id="46" dur="1" fill="hold">
                                          <p:stCondLst>
                                            <p:cond delay="0"/>
                                          </p:stCondLst>
                                        </p:cTn>
                                        <p:tgtEl>
                                          <p:spTgt spid="14366"/>
                                        </p:tgtEl>
                                        <p:attrNameLst>
                                          <p:attrName>style.visibility</p:attrName>
                                        </p:attrNameLst>
                                      </p:cBhvr>
                                      <p:to>
                                        <p:strVal val="visible"/>
                                      </p:to>
                                    </p:set>
                                    <p:animEffect transition="in" filter="strips(downRight)">
                                      <p:cBhvr>
                                        <p:cTn id="47" dur="500"/>
                                        <p:tgtEl>
                                          <p:spTgt spid="14366"/>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14365"/>
                                        </p:tgtEl>
                                        <p:attrNameLst>
                                          <p:attrName>style.visibility</p:attrName>
                                        </p:attrNameLst>
                                      </p:cBhvr>
                                      <p:to>
                                        <p:strVal val="visible"/>
                                      </p:to>
                                    </p:set>
                                    <p:animEffect transition="in" filter="strips(downLeft)">
                                      <p:cBhvr>
                                        <p:cTn id="52" dur="500"/>
                                        <p:tgtEl>
                                          <p:spTgt spid="14365"/>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32" fill="hold" nodeType="clickEffect">
                                  <p:stCondLst>
                                    <p:cond delay="0"/>
                                  </p:stCondLst>
                                  <p:childTnLst>
                                    <p:set>
                                      <p:cBhvr>
                                        <p:cTn id="56" dur="1" fill="hold">
                                          <p:stCondLst>
                                            <p:cond delay="0"/>
                                          </p:stCondLst>
                                        </p:cTn>
                                        <p:tgtEl>
                                          <p:spTgt spid="14358"/>
                                        </p:tgtEl>
                                        <p:attrNameLst>
                                          <p:attrName>style.visibility</p:attrName>
                                        </p:attrNameLst>
                                      </p:cBhvr>
                                      <p:to>
                                        <p:strVal val="visible"/>
                                      </p:to>
                                    </p:set>
                                    <p:animEffect transition="in" filter="box(out)">
                                      <p:cBhvr>
                                        <p:cTn id="57" dur="500"/>
                                        <p:tgtEl>
                                          <p:spTgt spid="14358"/>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32" fill="hold" grpId="0" nodeType="clickEffect">
                                  <p:stCondLst>
                                    <p:cond delay="0"/>
                                  </p:stCondLst>
                                  <p:childTnLst>
                                    <p:set>
                                      <p:cBhvr>
                                        <p:cTn id="61" dur="1" fill="hold">
                                          <p:stCondLst>
                                            <p:cond delay="0"/>
                                          </p:stCondLst>
                                        </p:cTn>
                                        <p:tgtEl>
                                          <p:spTgt spid="14361"/>
                                        </p:tgtEl>
                                        <p:attrNameLst>
                                          <p:attrName>style.visibility</p:attrName>
                                        </p:attrNameLst>
                                      </p:cBhvr>
                                      <p:to>
                                        <p:strVal val="visible"/>
                                      </p:to>
                                    </p:set>
                                    <p:animEffect transition="in" filter="box(out)">
                                      <p:cBhvr>
                                        <p:cTn id="62" dur="500"/>
                                        <p:tgtEl>
                                          <p:spTgt spid="14361"/>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3" fill="hold" grpId="0" nodeType="clickEffect">
                                  <p:stCondLst>
                                    <p:cond delay="0"/>
                                  </p:stCondLst>
                                  <p:childTnLst>
                                    <p:set>
                                      <p:cBhvr>
                                        <p:cTn id="66" dur="1" fill="hold">
                                          <p:stCondLst>
                                            <p:cond delay="0"/>
                                          </p:stCondLst>
                                        </p:cTn>
                                        <p:tgtEl>
                                          <p:spTgt spid="14367"/>
                                        </p:tgtEl>
                                        <p:attrNameLst>
                                          <p:attrName>style.visibility</p:attrName>
                                        </p:attrNameLst>
                                      </p:cBhvr>
                                      <p:to>
                                        <p:strVal val="visible"/>
                                      </p:to>
                                    </p:set>
                                    <p:animEffect transition="in" filter="strips(upRight)">
                                      <p:cBhvr>
                                        <p:cTn id="67" dur="500"/>
                                        <p:tgtEl>
                                          <p:spTgt spid="14367"/>
                                        </p:tgtEl>
                                      </p:cBhvr>
                                    </p:animEffect>
                                  </p:childTnLst>
                                </p:cTn>
                              </p:par>
                            </p:childTnLst>
                          </p:cTn>
                        </p:par>
                      </p:childTnLst>
                    </p:cTn>
                  </p:par>
                  <p:par>
                    <p:cTn id="68" fill="hold">
                      <p:stCondLst>
                        <p:cond delay="indefinite"/>
                      </p:stCondLst>
                      <p:childTnLst>
                        <p:par>
                          <p:cTn id="69" fill="hold">
                            <p:stCondLst>
                              <p:cond delay="0"/>
                            </p:stCondLst>
                            <p:childTnLst>
                              <p:par>
                                <p:cTn id="70" presetID="18" presetClass="entr" presetSubtype="12" fill="hold" grpId="0" nodeType="clickEffect">
                                  <p:stCondLst>
                                    <p:cond delay="0"/>
                                  </p:stCondLst>
                                  <p:childTnLst>
                                    <p:set>
                                      <p:cBhvr>
                                        <p:cTn id="71" dur="1" fill="hold">
                                          <p:stCondLst>
                                            <p:cond delay="0"/>
                                          </p:stCondLst>
                                        </p:cTn>
                                        <p:tgtEl>
                                          <p:spTgt spid="14368"/>
                                        </p:tgtEl>
                                        <p:attrNameLst>
                                          <p:attrName>style.visibility</p:attrName>
                                        </p:attrNameLst>
                                      </p:cBhvr>
                                      <p:to>
                                        <p:strVal val="visible"/>
                                      </p:to>
                                    </p:set>
                                    <p:animEffect transition="in" filter="strips(downLeft)">
                                      <p:cBhvr>
                                        <p:cTn id="72" dur="500"/>
                                        <p:tgtEl>
                                          <p:spTgt spid="14368"/>
                                        </p:tgtEl>
                                      </p:cBhvr>
                                    </p:animEffect>
                                  </p:childTnLst>
                                </p:cTn>
                              </p:par>
                            </p:childTnLst>
                          </p:cTn>
                        </p:par>
                      </p:childTnLst>
                    </p:cTn>
                  </p:par>
                  <p:par>
                    <p:cTn id="73" fill="hold">
                      <p:stCondLst>
                        <p:cond delay="indefinite"/>
                      </p:stCondLst>
                      <p:childTnLst>
                        <p:par>
                          <p:cTn id="74" fill="hold">
                            <p:stCondLst>
                              <p:cond delay="0"/>
                            </p:stCondLst>
                            <p:childTnLst>
                              <p:par>
                                <p:cTn id="75" presetID="18" presetClass="entr" presetSubtype="12" fill="hold" grpId="0" nodeType="clickEffect">
                                  <p:stCondLst>
                                    <p:cond delay="0"/>
                                  </p:stCondLst>
                                  <p:childTnLst>
                                    <p:set>
                                      <p:cBhvr>
                                        <p:cTn id="76" dur="1" fill="hold">
                                          <p:stCondLst>
                                            <p:cond delay="0"/>
                                          </p:stCondLst>
                                        </p:cTn>
                                        <p:tgtEl>
                                          <p:spTgt spid="14370"/>
                                        </p:tgtEl>
                                        <p:attrNameLst>
                                          <p:attrName>style.visibility</p:attrName>
                                        </p:attrNameLst>
                                      </p:cBhvr>
                                      <p:to>
                                        <p:strVal val="visible"/>
                                      </p:to>
                                    </p:set>
                                    <p:animEffect transition="in" filter="strips(downLeft)">
                                      <p:cBhvr>
                                        <p:cTn id="77" dur="500"/>
                                        <p:tgtEl>
                                          <p:spTgt spid="14370"/>
                                        </p:tgtEl>
                                      </p:cBhvr>
                                    </p:animEffect>
                                  </p:childTnLst>
                                </p:cTn>
                              </p:par>
                            </p:childTnLst>
                          </p:cTn>
                        </p:par>
                      </p:childTnLst>
                    </p:cTn>
                  </p:par>
                  <p:par>
                    <p:cTn id="78" fill="hold">
                      <p:stCondLst>
                        <p:cond delay="indefinite"/>
                      </p:stCondLst>
                      <p:childTnLst>
                        <p:par>
                          <p:cTn id="79" fill="hold">
                            <p:stCondLst>
                              <p:cond delay="0"/>
                            </p:stCondLst>
                            <p:childTnLst>
                              <p:par>
                                <p:cTn id="80" presetID="18" presetClass="entr" presetSubtype="6" fill="hold" grpId="0" nodeType="clickEffect">
                                  <p:stCondLst>
                                    <p:cond delay="0"/>
                                  </p:stCondLst>
                                  <p:childTnLst>
                                    <p:set>
                                      <p:cBhvr>
                                        <p:cTn id="81" dur="1" fill="hold">
                                          <p:stCondLst>
                                            <p:cond delay="0"/>
                                          </p:stCondLst>
                                        </p:cTn>
                                        <p:tgtEl>
                                          <p:spTgt spid="14369"/>
                                        </p:tgtEl>
                                        <p:attrNameLst>
                                          <p:attrName>style.visibility</p:attrName>
                                        </p:attrNameLst>
                                      </p:cBhvr>
                                      <p:to>
                                        <p:strVal val="visible"/>
                                      </p:to>
                                    </p:set>
                                    <p:animEffect transition="in" filter="strips(downRight)">
                                      <p:cBhvr>
                                        <p:cTn id="82" dur="500"/>
                                        <p:tgtEl>
                                          <p:spTgt spid="14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7" grpId="0" autoUpdateAnimBg="0"/>
      <p:bldP spid="14357" grpId="0" autoUpdateAnimBg="0"/>
      <p:bldP spid="14361" grpId="0" autoUpdateAnimBg="0"/>
      <p:bldP spid="14363" grpId="0" animBg="1"/>
      <p:bldP spid="14364" grpId="0" animBg="1"/>
      <p:bldP spid="14365" grpId="0" animBg="1"/>
      <p:bldP spid="14366" grpId="0" animBg="1"/>
      <p:bldP spid="14367" grpId="0" animBg="1"/>
      <p:bldP spid="14368" grpId="0" animBg="1"/>
      <p:bldP spid="14369" grpId="0" animBg="1"/>
      <p:bldP spid="1437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Line 1"/>
          <p:cNvSpPr>
            <a:spLocks noChangeShapeType="1"/>
          </p:cNvSpPr>
          <p:nvPr/>
        </p:nvSpPr>
        <p:spPr bwMode="auto">
          <a:xfrm>
            <a:off x="3505200" y="2330450"/>
            <a:ext cx="2133600" cy="2743200"/>
          </a:xfrm>
          <a:prstGeom prst="line">
            <a:avLst/>
          </a:prstGeom>
          <a:noFill/>
          <a:ln w="25560">
            <a:solidFill>
              <a:srgbClr val="3C24EA"/>
            </a:solidFill>
            <a:round/>
            <a:headEnd/>
            <a:tailEnd type="triangle" w="med" len="med"/>
          </a:ln>
        </p:spPr>
        <p:txBody>
          <a:bodyPr/>
          <a:lstStyle/>
          <a:p>
            <a:endParaRPr lang="es-ES"/>
          </a:p>
        </p:txBody>
      </p:sp>
      <p:grpSp>
        <p:nvGrpSpPr>
          <p:cNvPr id="15362" name="Group 2"/>
          <p:cNvGrpSpPr>
            <a:grpSpLocks/>
          </p:cNvGrpSpPr>
          <p:nvPr/>
        </p:nvGrpSpPr>
        <p:grpSpPr bwMode="auto">
          <a:xfrm>
            <a:off x="139700" y="1555750"/>
            <a:ext cx="3725863" cy="4614863"/>
            <a:chOff x="88" y="980"/>
            <a:chExt cx="2347" cy="2907"/>
          </a:xfrm>
        </p:grpSpPr>
        <p:grpSp>
          <p:nvGrpSpPr>
            <p:cNvPr id="15363" name="Group 3"/>
            <p:cNvGrpSpPr>
              <a:grpSpLocks/>
            </p:cNvGrpSpPr>
            <p:nvPr/>
          </p:nvGrpSpPr>
          <p:grpSpPr bwMode="auto">
            <a:xfrm>
              <a:off x="88" y="980"/>
              <a:ext cx="2347" cy="245"/>
              <a:chOff x="88" y="980"/>
              <a:chExt cx="2347" cy="245"/>
            </a:xfrm>
          </p:grpSpPr>
          <p:sp>
            <p:nvSpPr>
              <p:cNvPr id="15364" name="AutoShape 4"/>
              <p:cNvSpPr>
                <a:spLocks noChangeArrowheads="1"/>
              </p:cNvSpPr>
              <p:nvPr/>
            </p:nvSpPr>
            <p:spPr bwMode="auto">
              <a:xfrm>
                <a:off x="88" y="997"/>
                <a:ext cx="2348" cy="213"/>
              </a:xfrm>
              <a:prstGeom prst="roundRect">
                <a:avLst>
                  <a:gd name="adj" fmla="val 468"/>
                </a:avLst>
              </a:prstGeom>
              <a:solidFill>
                <a:srgbClr val="FFCC00"/>
              </a:solidFill>
              <a:ln w="9525">
                <a:noFill/>
                <a:round/>
                <a:headEnd/>
                <a:tailEnd/>
              </a:ln>
            </p:spPr>
            <p:txBody>
              <a:bodyPr wrap="none" anchor="ctr"/>
              <a:lstStyle/>
              <a:p>
                <a:endParaRPr lang="es-ES"/>
              </a:p>
            </p:txBody>
          </p:sp>
          <p:sp>
            <p:nvSpPr>
              <p:cNvPr id="15365" name="Text Box 5"/>
              <p:cNvSpPr txBox="1">
                <a:spLocks noChangeArrowheads="1"/>
              </p:cNvSpPr>
              <p:nvPr/>
            </p:nvSpPr>
            <p:spPr bwMode="auto">
              <a:xfrm>
                <a:off x="88" y="980"/>
                <a:ext cx="2348" cy="246"/>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Arial" charset="0"/>
                  </a:rPr>
                  <a:t> </a:t>
                </a:r>
                <a:r>
                  <a:rPr lang="en-GB" sz="1800" b="1">
                    <a:solidFill>
                      <a:srgbClr val="0000FF"/>
                    </a:solidFill>
                    <a:latin typeface="Arial" charset="0"/>
                  </a:rPr>
                  <a:t>LOS ELEMENTOS DEL TIEMPO</a:t>
                </a:r>
              </a:p>
            </p:txBody>
          </p:sp>
        </p:grpSp>
        <p:grpSp>
          <p:nvGrpSpPr>
            <p:cNvPr id="15366" name="Group 6"/>
            <p:cNvGrpSpPr>
              <a:grpSpLocks/>
            </p:cNvGrpSpPr>
            <p:nvPr/>
          </p:nvGrpSpPr>
          <p:grpSpPr bwMode="auto">
            <a:xfrm>
              <a:off x="213" y="1355"/>
              <a:ext cx="1881" cy="245"/>
              <a:chOff x="213" y="1355"/>
              <a:chExt cx="1881" cy="245"/>
            </a:xfrm>
          </p:grpSpPr>
          <p:sp>
            <p:nvSpPr>
              <p:cNvPr id="15367" name="AutoShape 7"/>
              <p:cNvSpPr>
                <a:spLocks noChangeArrowheads="1"/>
              </p:cNvSpPr>
              <p:nvPr/>
            </p:nvSpPr>
            <p:spPr bwMode="auto">
              <a:xfrm>
                <a:off x="213" y="1363"/>
                <a:ext cx="1882" cy="230"/>
              </a:xfrm>
              <a:prstGeom prst="roundRect">
                <a:avLst>
                  <a:gd name="adj" fmla="val 431"/>
                </a:avLst>
              </a:prstGeom>
              <a:solidFill>
                <a:srgbClr val="FFFF99"/>
              </a:solidFill>
              <a:ln w="9525">
                <a:noFill/>
                <a:round/>
                <a:headEnd/>
                <a:tailEnd/>
              </a:ln>
            </p:spPr>
            <p:txBody>
              <a:bodyPr wrap="none" anchor="ctr"/>
              <a:lstStyle/>
              <a:p>
                <a:endParaRPr lang="es-ES"/>
              </a:p>
            </p:txBody>
          </p:sp>
          <p:sp>
            <p:nvSpPr>
              <p:cNvPr id="15368" name="Text Box 8"/>
              <p:cNvSpPr txBox="1">
                <a:spLocks noChangeArrowheads="1"/>
              </p:cNvSpPr>
              <p:nvPr/>
            </p:nvSpPr>
            <p:spPr bwMode="auto">
              <a:xfrm>
                <a:off x="213" y="1355"/>
                <a:ext cx="1882" cy="246"/>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La</a:t>
                </a:r>
                <a:r>
                  <a:rPr lang="en-GB" sz="1800">
                    <a:solidFill>
                      <a:srgbClr val="3366FF"/>
                    </a:solidFill>
                    <a:latin typeface="Arial" charset="0"/>
                  </a:rPr>
                  <a:t> </a:t>
                </a:r>
                <a:r>
                  <a:rPr lang="en-GB" sz="1800" b="1">
                    <a:solidFill>
                      <a:srgbClr val="3366FF"/>
                    </a:solidFill>
                    <a:latin typeface="Arial" charset="0"/>
                  </a:rPr>
                  <a:t>temperatura</a:t>
                </a:r>
                <a:r>
                  <a:rPr lang="en-GB" sz="1800">
                    <a:solidFill>
                      <a:schemeClr val="tx1"/>
                    </a:solidFill>
                    <a:latin typeface="Arial" charset="0"/>
                  </a:rPr>
                  <a:t> del aire</a:t>
                </a:r>
              </a:p>
            </p:txBody>
          </p:sp>
        </p:grpSp>
        <p:grpSp>
          <p:nvGrpSpPr>
            <p:cNvPr id="15369" name="Group 9"/>
            <p:cNvGrpSpPr>
              <a:grpSpLocks/>
            </p:cNvGrpSpPr>
            <p:nvPr/>
          </p:nvGrpSpPr>
          <p:grpSpPr bwMode="auto">
            <a:xfrm>
              <a:off x="213" y="1745"/>
              <a:ext cx="1881" cy="245"/>
              <a:chOff x="213" y="1745"/>
              <a:chExt cx="1881" cy="245"/>
            </a:xfrm>
          </p:grpSpPr>
          <p:sp>
            <p:nvSpPr>
              <p:cNvPr id="15370" name="AutoShape 10"/>
              <p:cNvSpPr>
                <a:spLocks noChangeArrowheads="1"/>
              </p:cNvSpPr>
              <p:nvPr/>
            </p:nvSpPr>
            <p:spPr bwMode="auto">
              <a:xfrm>
                <a:off x="213" y="1752"/>
                <a:ext cx="1882" cy="230"/>
              </a:xfrm>
              <a:prstGeom prst="roundRect">
                <a:avLst>
                  <a:gd name="adj" fmla="val 431"/>
                </a:avLst>
              </a:prstGeom>
              <a:solidFill>
                <a:srgbClr val="FFFF99"/>
              </a:solidFill>
              <a:ln w="9525">
                <a:noFill/>
                <a:round/>
                <a:headEnd/>
                <a:tailEnd/>
              </a:ln>
            </p:spPr>
            <p:txBody>
              <a:bodyPr wrap="none" anchor="ctr"/>
              <a:lstStyle/>
              <a:p>
                <a:endParaRPr lang="es-ES"/>
              </a:p>
            </p:txBody>
          </p:sp>
          <p:sp>
            <p:nvSpPr>
              <p:cNvPr id="15371" name="Text Box 11"/>
              <p:cNvSpPr txBox="1">
                <a:spLocks noChangeArrowheads="1"/>
              </p:cNvSpPr>
              <p:nvPr/>
            </p:nvSpPr>
            <p:spPr bwMode="auto">
              <a:xfrm>
                <a:off x="213" y="1745"/>
                <a:ext cx="1882" cy="246"/>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La </a:t>
                </a:r>
                <a:r>
                  <a:rPr lang="en-GB" sz="1800" b="1">
                    <a:solidFill>
                      <a:srgbClr val="3366FF"/>
                    </a:solidFill>
                    <a:latin typeface="Arial" charset="0"/>
                  </a:rPr>
                  <a:t>presión</a:t>
                </a:r>
                <a:r>
                  <a:rPr lang="en-GB" sz="1800">
                    <a:solidFill>
                      <a:schemeClr val="tx1"/>
                    </a:solidFill>
                    <a:latin typeface="Arial" charset="0"/>
                  </a:rPr>
                  <a:t> atmosférica</a:t>
                </a:r>
              </a:p>
            </p:txBody>
          </p:sp>
        </p:grpSp>
        <p:grpSp>
          <p:nvGrpSpPr>
            <p:cNvPr id="15372" name="Group 12"/>
            <p:cNvGrpSpPr>
              <a:grpSpLocks/>
            </p:cNvGrpSpPr>
            <p:nvPr/>
          </p:nvGrpSpPr>
          <p:grpSpPr bwMode="auto">
            <a:xfrm>
              <a:off x="213" y="2698"/>
              <a:ext cx="1881" cy="245"/>
              <a:chOff x="213" y="2698"/>
              <a:chExt cx="1881" cy="245"/>
            </a:xfrm>
          </p:grpSpPr>
          <p:sp>
            <p:nvSpPr>
              <p:cNvPr id="15373" name="AutoShape 13"/>
              <p:cNvSpPr>
                <a:spLocks noChangeArrowheads="1"/>
              </p:cNvSpPr>
              <p:nvPr/>
            </p:nvSpPr>
            <p:spPr bwMode="auto">
              <a:xfrm>
                <a:off x="213" y="2705"/>
                <a:ext cx="1882" cy="230"/>
              </a:xfrm>
              <a:prstGeom prst="roundRect">
                <a:avLst>
                  <a:gd name="adj" fmla="val 431"/>
                </a:avLst>
              </a:prstGeom>
              <a:solidFill>
                <a:srgbClr val="FFFF99"/>
              </a:solidFill>
              <a:ln w="9525">
                <a:noFill/>
                <a:round/>
                <a:headEnd/>
                <a:tailEnd/>
              </a:ln>
            </p:spPr>
            <p:txBody>
              <a:bodyPr wrap="none" anchor="ctr"/>
              <a:lstStyle/>
              <a:p>
                <a:endParaRPr lang="es-ES"/>
              </a:p>
            </p:txBody>
          </p:sp>
          <p:sp>
            <p:nvSpPr>
              <p:cNvPr id="15374" name="Text Box 14"/>
              <p:cNvSpPr txBox="1">
                <a:spLocks noChangeArrowheads="1"/>
              </p:cNvSpPr>
              <p:nvPr/>
            </p:nvSpPr>
            <p:spPr bwMode="auto">
              <a:xfrm>
                <a:off x="213" y="2698"/>
                <a:ext cx="1882" cy="246"/>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La </a:t>
                </a:r>
                <a:r>
                  <a:rPr lang="en-GB" sz="1800" b="1">
                    <a:solidFill>
                      <a:srgbClr val="3366FF"/>
                    </a:solidFill>
                    <a:latin typeface="Arial" charset="0"/>
                  </a:rPr>
                  <a:t>humedad</a:t>
                </a:r>
                <a:r>
                  <a:rPr lang="en-GB" sz="1800">
                    <a:solidFill>
                      <a:schemeClr val="tx1"/>
                    </a:solidFill>
                    <a:latin typeface="Arial" charset="0"/>
                  </a:rPr>
                  <a:t> del aire</a:t>
                </a:r>
              </a:p>
            </p:txBody>
          </p:sp>
        </p:grpSp>
        <p:grpSp>
          <p:nvGrpSpPr>
            <p:cNvPr id="15375" name="Group 15"/>
            <p:cNvGrpSpPr>
              <a:grpSpLocks/>
            </p:cNvGrpSpPr>
            <p:nvPr/>
          </p:nvGrpSpPr>
          <p:grpSpPr bwMode="auto">
            <a:xfrm>
              <a:off x="213" y="2143"/>
              <a:ext cx="1881" cy="402"/>
              <a:chOff x="213" y="2143"/>
              <a:chExt cx="1881" cy="402"/>
            </a:xfrm>
          </p:grpSpPr>
          <p:sp>
            <p:nvSpPr>
              <p:cNvPr id="15376" name="AutoShape 16"/>
              <p:cNvSpPr>
                <a:spLocks noChangeArrowheads="1"/>
              </p:cNvSpPr>
              <p:nvPr/>
            </p:nvSpPr>
            <p:spPr bwMode="auto">
              <a:xfrm>
                <a:off x="213" y="2143"/>
                <a:ext cx="1882" cy="403"/>
              </a:xfrm>
              <a:prstGeom prst="roundRect">
                <a:avLst>
                  <a:gd name="adj" fmla="val 245"/>
                </a:avLst>
              </a:prstGeom>
              <a:solidFill>
                <a:srgbClr val="FFFF99"/>
              </a:solidFill>
              <a:ln w="9525">
                <a:noFill/>
                <a:round/>
                <a:headEnd/>
                <a:tailEnd/>
              </a:ln>
            </p:spPr>
            <p:txBody>
              <a:bodyPr wrap="none" anchor="ctr"/>
              <a:lstStyle/>
              <a:p>
                <a:endParaRPr lang="es-ES"/>
              </a:p>
            </p:txBody>
          </p:sp>
          <p:sp>
            <p:nvSpPr>
              <p:cNvPr id="15377" name="Text Box 17"/>
              <p:cNvSpPr txBox="1">
                <a:spLocks noChangeArrowheads="1"/>
              </p:cNvSpPr>
              <p:nvPr/>
            </p:nvSpPr>
            <p:spPr bwMode="auto">
              <a:xfrm>
                <a:off x="213" y="2143"/>
                <a:ext cx="1882" cy="403"/>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El tipo y la intensidad de las </a:t>
                </a:r>
                <a:r>
                  <a:rPr lang="en-GB" sz="1800" b="1">
                    <a:solidFill>
                      <a:srgbClr val="3366FF"/>
                    </a:solidFill>
                    <a:latin typeface="Arial" charset="0"/>
                  </a:rPr>
                  <a:t>precipitaciones</a:t>
                </a:r>
              </a:p>
            </p:txBody>
          </p:sp>
        </p:grpSp>
        <p:grpSp>
          <p:nvGrpSpPr>
            <p:cNvPr id="15378" name="Group 18"/>
            <p:cNvGrpSpPr>
              <a:grpSpLocks/>
            </p:cNvGrpSpPr>
            <p:nvPr/>
          </p:nvGrpSpPr>
          <p:grpSpPr bwMode="auto">
            <a:xfrm>
              <a:off x="213" y="3087"/>
              <a:ext cx="1881" cy="245"/>
              <a:chOff x="213" y="3087"/>
              <a:chExt cx="1881" cy="245"/>
            </a:xfrm>
          </p:grpSpPr>
          <p:sp>
            <p:nvSpPr>
              <p:cNvPr id="15379" name="AutoShape 19"/>
              <p:cNvSpPr>
                <a:spLocks noChangeArrowheads="1"/>
              </p:cNvSpPr>
              <p:nvPr/>
            </p:nvSpPr>
            <p:spPr bwMode="auto">
              <a:xfrm>
                <a:off x="213" y="3095"/>
                <a:ext cx="1882" cy="230"/>
              </a:xfrm>
              <a:prstGeom prst="roundRect">
                <a:avLst>
                  <a:gd name="adj" fmla="val 431"/>
                </a:avLst>
              </a:prstGeom>
              <a:solidFill>
                <a:srgbClr val="FFFF99"/>
              </a:solidFill>
              <a:ln w="9525">
                <a:noFill/>
                <a:round/>
                <a:headEnd/>
                <a:tailEnd/>
              </a:ln>
            </p:spPr>
            <p:txBody>
              <a:bodyPr wrap="none" anchor="ctr"/>
              <a:lstStyle/>
              <a:p>
                <a:endParaRPr lang="es-ES"/>
              </a:p>
            </p:txBody>
          </p:sp>
          <p:sp>
            <p:nvSpPr>
              <p:cNvPr id="15380" name="Text Box 20"/>
              <p:cNvSpPr txBox="1">
                <a:spLocks noChangeArrowheads="1"/>
              </p:cNvSpPr>
              <p:nvPr/>
            </p:nvSpPr>
            <p:spPr bwMode="auto">
              <a:xfrm>
                <a:off x="213" y="3087"/>
                <a:ext cx="1882" cy="246"/>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El </a:t>
                </a:r>
                <a:r>
                  <a:rPr lang="en-GB" sz="1800" b="1">
                    <a:solidFill>
                      <a:srgbClr val="3366FF"/>
                    </a:solidFill>
                    <a:latin typeface="Arial" charset="0"/>
                  </a:rPr>
                  <a:t>estado del cielo</a:t>
                </a:r>
              </a:p>
            </p:txBody>
          </p:sp>
        </p:grpSp>
        <p:grpSp>
          <p:nvGrpSpPr>
            <p:cNvPr id="15381" name="Group 21"/>
            <p:cNvGrpSpPr>
              <a:grpSpLocks/>
            </p:cNvGrpSpPr>
            <p:nvPr/>
          </p:nvGrpSpPr>
          <p:grpSpPr bwMode="auto">
            <a:xfrm>
              <a:off x="213" y="3486"/>
              <a:ext cx="1881" cy="401"/>
              <a:chOff x="213" y="3486"/>
              <a:chExt cx="1881" cy="401"/>
            </a:xfrm>
          </p:grpSpPr>
          <p:sp>
            <p:nvSpPr>
              <p:cNvPr id="15382" name="AutoShape 22"/>
              <p:cNvSpPr>
                <a:spLocks noChangeArrowheads="1"/>
              </p:cNvSpPr>
              <p:nvPr/>
            </p:nvSpPr>
            <p:spPr bwMode="auto">
              <a:xfrm>
                <a:off x="213" y="3486"/>
                <a:ext cx="1882" cy="402"/>
              </a:xfrm>
              <a:prstGeom prst="roundRect">
                <a:avLst>
                  <a:gd name="adj" fmla="val 245"/>
                </a:avLst>
              </a:prstGeom>
              <a:solidFill>
                <a:srgbClr val="FFFF99"/>
              </a:solidFill>
              <a:ln w="9525">
                <a:noFill/>
                <a:round/>
                <a:headEnd/>
                <a:tailEnd/>
              </a:ln>
            </p:spPr>
            <p:txBody>
              <a:bodyPr wrap="none" anchor="ctr"/>
              <a:lstStyle/>
              <a:p>
                <a:endParaRPr lang="es-ES"/>
              </a:p>
            </p:txBody>
          </p:sp>
          <p:sp>
            <p:nvSpPr>
              <p:cNvPr id="15383" name="Text Box 23"/>
              <p:cNvSpPr txBox="1">
                <a:spLocks noChangeArrowheads="1"/>
              </p:cNvSpPr>
              <p:nvPr/>
            </p:nvSpPr>
            <p:spPr bwMode="auto">
              <a:xfrm>
                <a:off x="213" y="3486"/>
                <a:ext cx="1882" cy="402"/>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El </a:t>
                </a:r>
                <a:r>
                  <a:rPr lang="en-GB" sz="1800" b="1">
                    <a:solidFill>
                      <a:srgbClr val="3366FF"/>
                    </a:solidFill>
                    <a:latin typeface="Arial" charset="0"/>
                  </a:rPr>
                  <a:t>viento</a:t>
                </a:r>
                <a:r>
                  <a:rPr lang="en-GB" sz="1800">
                    <a:solidFill>
                      <a:schemeClr val="tx1"/>
                    </a:solidFill>
                    <a:latin typeface="Arial" charset="0"/>
                  </a:rPr>
                  <a:t>, su intensidad y dirección</a:t>
                </a:r>
              </a:p>
            </p:txBody>
          </p:sp>
        </p:grpSp>
      </p:grpSp>
      <p:grpSp>
        <p:nvGrpSpPr>
          <p:cNvPr id="15384" name="Group 24"/>
          <p:cNvGrpSpPr>
            <a:grpSpLocks/>
          </p:cNvGrpSpPr>
          <p:nvPr/>
        </p:nvGrpSpPr>
        <p:grpSpPr bwMode="auto">
          <a:xfrm>
            <a:off x="3435350" y="2252663"/>
            <a:ext cx="2366963" cy="3638550"/>
            <a:chOff x="2164" y="1419"/>
            <a:chExt cx="1491" cy="2292"/>
          </a:xfrm>
        </p:grpSpPr>
        <p:grpSp>
          <p:nvGrpSpPr>
            <p:cNvPr id="15385" name="Group 25"/>
            <p:cNvGrpSpPr>
              <a:grpSpLocks/>
            </p:cNvGrpSpPr>
            <p:nvPr/>
          </p:nvGrpSpPr>
          <p:grpSpPr bwMode="auto">
            <a:xfrm>
              <a:off x="2164" y="1419"/>
              <a:ext cx="81" cy="2289"/>
              <a:chOff x="2164" y="1419"/>
              <a:chExt cx="81" cy="2289"/>
            </a:xfrm>
          </p:grpSpPr>
          <p:sp>
            <p:nvSpPr>
              <p:cNvPr id="15386" name="Oval 26"/>
              <p:cNvSpPr>
                <a:spLocks noChangeArrowheads="1"/>
              </p:cNvSpPr>
              <p:nvPr/>
            </p:nvSpPr>
            <p:spPr bwMode="auto">
              <a:xfrm>
                <a:off x="2164" y="1419"/>
                <a:ext cx="82" cy="82"/>
              </a:xfrm>
              <a:prstGeom prst="ellipse">
                <a:avLst/>
              </a:prstGeom>
              <a:solidFill>
                <a:srgbClr val="FF6600"/>
              </a:solidFill>
              <a:ln w="9525">
                <a:noFill/>
                <a:round/>
                <a:headEnd/>
                <a:tailEnd/>
              </a:ln>
            </p:spPr>
            <p:txBody>
              <a:bodyPr wrap="none" anchor="ctr"/>
              <a:lstStyle/>
              <a:p>
                <a:endParaRPr lang="es-ES"/>
              </a:p>
            </p:txBody>
          </p:sp>
          <p:sp>
            <p:nvSpPr>
              <p:cNvPr id="15387" name="Oval 27"/>
              <p:cNvSpPr>
                <a:spLocks noChangeArrowheads="1"/>
              </p:cNvSpPr>
              <p:nvPr/>
            </p:nvSpPr>
            <p:spPr bwMode="auto">
              <a:xfrm>
                <a:off x="2164" y="1851"/>
                <a:ext cx="82" cy="82"/>
              </a:xfrm>
              <a:prstGeom prst="ellipse">
                <a:avLst/>
              </a:prstGeom>
              <a:solidFill>
                <a:srgbClr val="FF6600"/>
              </a:solidFill>
              <a:ln w="9525">
                <a:noFill/>
                <a:round/>
                <a:headEnd/>
                <a:tailEnd/>
              </a:ln>
            </p:spPr>
            <p:txBody>
              <a:bodyPr wrap="none" anchor="ctr"/>
              <a:lstStyle/>
              <a:p>
                <a:endParaRPr lang="es-ES"/>
              </a:p>
            </p:txBody>
          </p:sp>
          <p:sp>
            <p:nvSpPr>
              <p:cNvPr id="15388" name="Oval 28"/>
              <p:cNvSpPr>
                <a:spLocks noChangeArrowheads="1"/>
              </p:cNvSpPr>
              <p:nvPr/>
            </p:nvSpPr>
            <p:spPr bwMode="auto">
              <a:xfrm>
                <a:off x="2164" y="2331"/>
                <a:ext cx="82" cy="82"/>
              </a:xfrm>
              <a:prstGeom prst="ellipse">
                <a:avLst/>
              </a:prstGeom>
              <a:solidFill>
                <a:srgbClr val="FF6600"/>
              </a:solidFill>
              <a:ln w="9525">
                <a:noFill/>
                <a:round/>
                <a:headEnd/>
                <a:tailEnd/>
              </a:ln>
            </p:spPr>
            <p:txBody>
              <a:bodyPr wrap="none" anchor="ctr"/>
              <a:lstStyle/>
              <a:p>
                <a:endParaRPr lang="es-ES"/>
              </a:p>
            </p:txBody>
          </p:sp>
          <p:sp>
            <p:nvSpPr>
              <p:cNvPr id="15389" name="Oval 29"/>
              <p:cNvSpPr>
                <a:spLocks noChangeArrowheads="1"/>
              </p:cNvSpPr>
              <p:nvPr/>
            </p:nvSpPr>
            <p:spPr bwMode="auto">
              <a:xfrm>
                <a:off x="2164" y="3171"/>
                <a:ext cx="82" cy="82"/>
              </a:xfrm>
              <a:prstGeom prst="ellipse">
                <a:avLst/>
              </a:prstGeom>
              <a:solidFill>
                <a:srgbClr val="FF6600"/>
              </a:solidFill>
              <a:ln w="9525">
                <a:noFill/>
                <a:round/>
                <a:headEnd/>
                <a:tailEnd/>
              </a:ln>
            </p:spPr>
            <p:txBody>
              <a:bodyPr wrap="none" anchor="ctr"/>
              <a:lstStyle/>
              <a:p>
                <a:endParaRPr lang="es-ES"/>
              </a:p>
            </p:txBody>
          </p:sp>
          <p:sp>
            <p:nvSpPr>
              <p:cNvPr id="15390" name="Oval 30"/>
              <p:cNvSpPr>
                <a:spLocks noChangeArrowheads="1"/>
              </p:cNvSpPr>
              <p:nvPr/>
            </p:nvSpPr>
            <p:spPr bwMode="auto">
              <a:xfrm>
                <a:off x="2164" y="3627"/>
                <a:ext cx="82" cy="82"/>
              </a:xfrm>
              <a:prstGeom prst="ellipse">
                <a:avLst/>
              </a:prstGeom>
              <a:solidFill>
                <a:srgbClr val="FF6600"/>
              </a:solidFill>
              <a:ln w="9525">
                <a:noFill/>
                <a:round/>
                <a:headEnd/>
                <a:tailEnd/>
              </a:ln>
            </p:spPr>
            <p:txBody>
              <a:bodyPr wrap="none" anchor="ctr"/>
              <a:lstStyle/>
              <a:p>
                <a:endParaRPr lang="es-ES"/>
              </a:p>
            </p:txBody>
          </p:sp>
          <p:sp>
            <p:nvSpPr>
              <p:cNvPr id="15391" name="Oval 31"/>
              <p:cNvSpPr>
                <a:spLocks noChangeArrowheads="1"/>
              </p:cNvSpPr>
              <p:nvPr/>
            </p:nvSpPr>
            <p:spPr bwMode="auto">
              <a:xfrm>
                <a:off x="2164" y="2811"/>
                <a:ext cx="82" cy="82"/>
              </a:xfrm>
              <a:prstGeom prst="ellipse">
                <a:avLst/>
              </a:prstGeom>
              <a:solidFill>
                <a:srgbClr val="FF6600"/>
              </a:solidFill>
              <a:ln w="9525">
                <a:noFill/>
                <a:round/>
                <a:headEnd/>
                <a:tailEnd/>
              </a:ln>
            </p:spPr>
            <p:txBody>
              <a:bodyPr wrap="none" anchor="ctr"/>
              <a:lstStyle/>
              <a:p>
                <a:endParaRPr lang="es-ES"/>
              </a:p>
            </p:txBody>
          </p:sp>
        </p:grpSp>
        <p:grpSp>
          <p:nvGrpSpPr>
            <p:cNvPr id="15392" name="Group 32"/>
            <p:cNvGrpSpPr>
              <a:grpSpLocks/>
            </p:cNvGrpSpPr>
            <p:nvPr/>
          </p:nvGrpSpPr>
          <p:grpSpPr bwMode="auto">
            <a:xfrm>
              <a:off x="3574" y="1474"/>
              <a:ext cx="81" cy="2237"/>
              <a:chOff x="3574" y="1474"/>
              <a:chExt cx="81" cy="2237"/>
            </a:xfrm>
          </p:grpSpPr>
          <p:sp>
            <p:nvSpPr>
              <p:cNvPr id="15393" name="Oval 33"/>
              <p:cNvSpPr>
                <a:spLocks noChangeArrowheads="1"/>
              </p:cNvSpPr>
              <p:nvPr/>
            </p:nvSpPr>
            <p:spPr bwMode="auto">
              <a:xfrm>
                <a:off x="3574" y="1474"/>
                <a:ext cx="82" cy="82"/>
              </a:xfrm>
              <a:prstGeom prst="ellipse">
                <a:avLst/>
              </a:prstGeom>
              <a:solidFill>
                <a:srgbClr val="FF6600"/>
              </a:solidFill>
              <a:ln w="9525">
                <a:noFill/>
                <a:round/>
                <a:headEnd/>
                <a:tailEnd/>
              </a:ln>
            </p:spPr>
            <p:txBody>
              <a:bodyPr wrap="none" anchor="ctr"/>
              <a:lstStyle/>
              <a:p>
                <a:endParaRPr lang="es-ES"/>
              </a:p>
            </p:txBody>
          </p:sp>
          <p:sp>
            <p:nvSpPr>
              <p:cNvPr id="15394" name="Oval 34"/>
              <p:cNvSpPr>
                <a:spLocks noChangeArrowheads="1"/>
              </p:cNvSpPr>
              <p:nvPr/>
            </p:nvSpPr>
            <p:spPr bwMode="auto">
              <a:xfrm>
                <a:off x="3574" y="1947"/>
                <a:ext cx="82" cy="82"/>
              </a:xfrm>
              <a:prstGeom prst="ellipse">
                <a:avLst/>
              </a:prstGeom>
              <a:solidFill>
                <a:srgbClr val="FF6600"/>
              </a:solidFill>
              <a:ln w="9525">
                <a:noFill/>
                <a:round/>
                <a:headEnd/>
                <a:tailEnd/>
              </a:ln>
            </p:spPr>
            <p:txBody>
              <a:bodyPr wrap="none" anchor="ctr"/>
              <a:lstStyle/>
              <a:p>
                <a:endParaRPr lang="es-ES"/>
              </a:p>
            </p:txBody>
          </p:sp>
          <p:sp>
            <p:nvSpPr>
              <p:cNvPr id="15395" name="Oval 35"/>
              <p:cNvSpPr>
                <a:spLocks noChangeArrowheads="1"/>
              </p:cNvSpPr>
              <p:nvPr/>
            </p:nvSpPr>
            <p:spPr bwMode="auto">
              <a:xfrm>
                <a:off x="3574" y="2365"/>
                <a:ext cx="82" cy="82"/>
              </a:xfrm>
              <a:prstGeom prst="ellipse">
                <a:avLst/>
              </a:prstGeom>
              <a:solidFill>
                <a:srgbClr val="FF6600"/>
              </a:solidFill>
              <a:ln w="9525">
                <a:noFill/>
                <a:round/>
                <a:headEnd/>
                <a:tailEnd/>
              </a:ln>
            </p:spPr>
            <p:txBody>
              <a:bodyPr wrap="none" anchor="ctr"/>
              <a:lstStyle/>
              <a:p>
                <a:endParaRPr lang="es-ES"/>
              </a:p>
            </p:txBody>
          </p:sp>
          <p:sp>
            <p:nvSpPr>
              <p:cNvPr id="15396" name="Oval 36"/>
              <p:cNvSpPr>
                <a:spLocks noChangeArrowheads="1"/>
              </p:cNvSpPr>
              <p:nvPr/>
            </p:nvSpPr>
            <p:spPr bwMode="auto">
              <a:xfrm>
                <a:off x="3574" y="3205"/>
                <a:ext cx="82" cy="82"/>
              </a:xfrm>
              <a:prstGeom prst="ellipse">
                <a:avLst/>
              </a:prstGeom>
              <a:solidFill>
                <a:srgbClr val="FF6600"/>
              </a:solidFill>
              <a:ln w="9525">
                <a:noFill/>
                <a:round/>
                <a:headEnd/>
                <a:tailEnd/>
              </a:ln>
            </p:spPr>
            <p:txBody>
              <a:bodyPr wrap="none" anchor="ctr"/>
              <a:lstStyle/>
              <a:p>
                <a:endParaRPr lang="es-ES"/>
              </a:p>
            </p:txBody>
          </p:sp>
          <p:sp>
            <p:nvSpPr>
              <p:cNvPr id="15397" name="Oval 37"/>
              <p:cNvSpPr>
                <a:spLocks noChangeArrowheads="1"/>
              </p:cNvSpPr>
              <p:nvPr/>
            </p:nvSpPr>
            <p:spPr bwMode="auto">
              <a:xfrm>
                <a:off x="3574" y="3630"/>
                <a:ext cx="82" cy="82"/>
              </a:xfrm>
              <a:prstGeom prst="ellipse">
                <a:avLst/>
              </a:prstGeom>
              <a:solidFill>
                <a:srgbClr val="FF6600"/>
              </a:solidFill>
              <a:ln w="9525">
                <a:noFill/>
                <a:round/>
                <a:headEnd/>
                <a:tailEnd/>
              </a:ln>
            </p:spPr>
            <p:txBody>
              <a:bodyPr wrap="none" anchor="ctr"/>
              <a:lstStyle/>
              <a:p>
                <a:endParaRPr lang="es-ES"/>
              </a:p>
            </p:txBody>
          </p:sp>
          <p:sp>
            <p:nvSpPr>
              <p:cNvPr id="15398" name="Oval 38"/>
              <p:cNvSpPr>
                <a:spLocks noChangeArrowheads="1"/>
              </p:cNvSpPr>
              <p:nvPr/>
            </p:nvSpPr>
            <p:spPr bwMode="auto">
              <a:xfrm>
                <a:off x="3574" y="2783"/>
                <a:ext cx="82" cy="82"/>
              </a:xfrm>
              <a:prstGeom prst="ellipse">
                <a:avLst/>
              </a:prstGeom>
              <a:solidFill>
                <a:srgbClr val="FF6600"/>
              </a:solidFill>
              <a:ln w="9525">
                <a:noFill/>
                <a:round/>
                <a:headEnd/>
                <a:tailEnd/>
              </a:ln>
            </p:spPr>
            <p:txBody>
              <a:bodyPr wrap="none" anchor="ctr"/>
              <a:lstStyle/>
              <a:p>
                <a:endParaRPr lang="es-ES"/>
              </a:p>
            </p:txBody>
          </p:sp>
        </p:grpSp>
      </p:grpSp>
      <p:sp>
        <p:nvSpPr>
          <p:cNvPr id="15399" name="Line 39"/>
          <p:cNvSpPr>
            <a:spLocks noChangeShapeType="1"/>
          </p:cNvSpPr>
          <p:nvPr/>
        </p:nvSpPr>
        <p:spPr bwMode="auto">
          <a:xfrm>
            <a:off x="3609975" y="3038475"/>
            <a:ext cx="2028825" cy="1425575"/>
          </a:xfrm>
          <a:prstGeom prst="line">
            <a:avLst/>
          </a:prstGeom>
          <a:noFill/>
          <a:ln w="25560">
            <a:solidFill>
              <a:srgbClr val="3C24EA"/>
            </a:solidFill>
            <a:round/>
            <a:headEnd/>
            <a:tailEnd type="triangle" w="med" len="med"/>
          </a:ln>
        </p:spPr>
        <p:txBody>
          <a:bodyPr/>
          <a:lstStyle/>
          <a:p>
            <a:endParaRPr lang="es-ES"/>
          </a:p>
        </p:txBody>
      </p:sp>
      <p:sp>
        <p:nvSpPr>
          <p:cNvPr id="15400" name="Line 40"/>
          <p:cNvSpPr>
            <a:spLocks noChangeShapeType="1"/>
          </p:cNvSpPr>
          <p:nvPr/>
        </p:nvSpPr>
        <p:spPr bwMode="auto">
          <a:xfrm>
            <a:off x="3581400" y="3854450"/>
            <a:ext cx="2079625" cy="1943100"/>
          </a:xfrm>
          <a:prstGeom prst="line">
            <a:avLst/>
          </a:prstGeom>
          <a:noFill/>
          <a:ln w="25560">
            <a:solidFill>
              <a:srgbClr val="3C24EA"/>
            </a:solidFill>
            <a:round/>
            <a:headEnd/>
            <a:tailEnd type="triangle" w="med" len="med"/>
          </a:ln>
        </p:spPr>
        <p:txBody>
          <a:bodyPr/>
          <a:lstStyle/>
          <a:p>
            <a:endParaRPr lang="es-ES"/>
          </a:p>
        </p:txBody>
      </p:sp>
      <p:sp>
        <p:nvSpPr>
          <p:cNvPr id="15401" name="Line 41"/>
          <p:cNvSpPr>
            <a:spLocks noChangeShapeType="1"/>
          </p:cNvSpPr>
          <p:nvPr/>
        </p:nvSpPr>
        <p:spPr bwMode="auto">
          <a:xfrm flipV="1">
            <a:off x="3581400" y="2479675"/>
            <a:ext cx="2014538" cy="1985963"/>
          </a:xfrm>
          <a:prstGeom prst="line">
            <a:avLst/>
          </a:prstGeom>
          <a:noFill/>
          <a:ln w="25560">
            <a:solidFill>
              <a:srgbClr val="3C24EA"/>
            </a:solidFill>
            <a:round/>
            <a:headEnd/>
            <a:tailEnd type="triangle" w="med" len="med"/>
          </a:ln>
        </p:spPr>
        <p:txBody>
          <a:bodyPr/>
          <a:lstStyle/>
          <a:p>
            <a:endParaRPr lang="es-ES"/>
          </a:p>
        </p:txBody>
      </p:sp>
      <p:sp>
        <p:nvSpPr>
          <p:cNvPr id="15402" name="Line 42"/>
          <p:cNvSpPr>
            <a:spLocks noChangeShapeType="1"/>
          </p:cNvSpPr>
          <p:nvPr/>
        </p:nvSpPr>
        <p:spPr bwMode="auto">
          <a:xfrm flipV="1">
            <a:off x="3581400" y="3852863"/>
            <a:ext cx="2057400" cy="1222375"/>
          </a:xfrm>
          <a:prstGeom prst="line">
            <a:avLst/>
          </a:prstGeom>
          <a:noFill/>
          <a:ln w="25560">
            <a:solidFill>
              <a:srgbClr val="3C24EA"/>
            </a:solidFill>
            <a:round/>
            <a:headEnd/>
            <a:tailEnd type="triangle" w="med" len="med"/>
          </a:ln>
        </p:spPr>
        <p:txBody>
          <a:bodyPr/>
          <a:lstStyle/>
          <a:p>
            <a:endParaRPr lang="es-ES"/>
          </a:p>
        </p:txBody>
      </p:sp>
      <p:sp>
        <p:nvSpPr>
          <p:cNvPr id="15403" name="Line 43"/>
          <p:cNvSpPr>
            <a:spLocks noChangeShapeType="1"/>
          </p:cNvSpPr>
          <p:nvPr/>
        </p:nvSpPr>
        <p:spPr bwMode="auto">
          <a:xfrm flipV="1">
            <a:off x="3581400" y="3219450"/>
            <a:ext cx="2097088" cy="2541588"/>
          </a:xfrm>
          <a:prstGeom prst="line">
            <a:avLst/>
          </a:prstGeom>
          <a:noFill/>
          <a:ln w="25560">
            <a:solidFill>
              <a:srgbClr val="3C24EA"/>
            </a:solidFill>
            <a:round/>
            <a:headEnd/>
            <a:tailEnd type="triangle" w="med" len="med"/>
          </a:ln>
        </p:spPr>
        <p:txBody>
          <a:bodyPr/>
          <a:lstStyle/>
          <a:p>
            <a:endParaRPr lang="es-ES"/>
          </a:p>
        </p:txBody>
      </p:sp>
      <p:grpSp>
        <p:nvGrpSpPr>
          <p:cNvPr id="15404" name="Group 44"/>
          <p:cNvGrpSpPr>
            <a:grpSpLocks/>
          </p:cNvGrpSpPr>
          <p:nvPr/>
        </p:nvGrpSpPr>
        <p:grpSpPr bwMode="auto">
          <a:xfrm>
            <a:off x="5353050" y="1571625"/>
            <a:ext cx="3656013" cy="4475163"/>
            <a:chOff x="3372" y="990"/>
            <a:chExt cx="2303" cy="2819"/>
          </a:xfrm>
        </p:grpSpPr>
        <p:grpSp>
          <p:nvGrpSpPr>
            <p:cNvPr id="15405" name="Group 45"/>
            <p:cNvGrpSpPr>
              <a:grpSpLocks/>
            </p:cNvGrpSpPr>
            <p:nvPr/>
          </p:nvGrpSpPr>
          <p:grpSpPr bwMode="auto">
            <a:xfrm>
              <a:off x="3738" y="1350"/>
              <a:ext cx="1881" cy="338"/>
              <a:chOff x="3738" y="1350"/>
              <a:chExt cx="1881" cy="338"/>
            </a:xfrm>
          </p:grpSpPr>
          <p:sp>
            <p:nvSpPr>
              <p:cNvPr id="15406" name="AutoShape 46"/>
              <p:cNvSpPr>
                <a:spLocks noChangeArrowheads="1"/>
              </p:cNvSpPr>
              <p:nvPr/>
            </p:nvSpPr>
            <p:spPr bwMode="auto">
              <a:xfrm>
                <a:off x="3738" y="1350"/>
                <a:ext cx="1882" cy="339"/>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07" name="Text Box 47"/>
              <p:cNvSpPr txBox="1">
                <a:spLocks noChangeArrowheads="1"/>
              </p:cNvSpPr>
              <p:nvPr/>
            </p:nvSpPr>
            <p:spPr bwMode="auto">
              <a:xfrm>
                <a:off x="3738" y="1350"/>
                <a:ext cx="1882" cy="339"/>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El higrómetro</a:t>
                </a:r>
              </a:p>
            </p:txBody>
          </p:sp>
        </p:grpSp>
        <p:grpSp>
          <p:nvGrpSpPr>
            <p:cNvPr id="15408" name="Group 48"/>
            <p:cNvGrpSpPr>
              <a:grpSpLocks/>
            </p:cNvGrpSpPr>
            <p:nvPr/>
          </p:nvGrpSpPr>
          <p:grpSpPr bwMode="auto">
            <a:xfrm>
              <a:off x="3738" y="1773"/>
              <a:ext cx="1881" cy="337"/>
              <a:chOff x="3738" y="1773"/>
              <a:chExt cx="1881" cy="337"/>
            </a:xfrm>
          </p:grpSpPr>
          <p:sp>
            <p:nvSpPr>
              <p:cNvPr id="15409" name="AutoShape 49"/>
              <p:cNvSpPr>
                <a:spLocks noChangeArrowheads="1"/>
              </p:cNvSpPr>
              <p:nvPr/>
            </p:nvSpPr>
            <p:spPr bwMode="auto">
              <a:xfrm>
                <a:off x="3738" y="1773"/>
                <a:ext cx="1882" cy="338"/>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10" name="Text Box 50"/>
              <p:cNvSpPr txBox="1">
                <a:spLocks noChangeArrowheads="1"/>
              </p:cNvSpPr>
              <p:nvPr/>
            </p:nvSpPr>
            <p:spPr bwMode="auto">
              <a:xfrm>
                <a:off x="3738" y="1773"/>
                <a:ext cx="1882" cy="338"/>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El anemómetro y la veleta</a:t>
                </a:r>
              </a:p>
            </p:txBody>
          </p:sp>
        </p:grpSp>
        <p:grpSp>
          <p:nvGrpSpPr>
            <p:cNvPr id="15411" name="Group 51"/>
            <p:cNvGrpSpPr>
              <a:grpSpLocks/>
            </p:cNvGrpSpPr>
            <p:nvPr/>
          </p:nvGrpSpPr>
          <p:grpSpPr bwMode="auto">
            <a:xfrm>
              <a:off x="3738" y="3044"/>
              <a:ext cx="1881" cy="337"/>
              <a:chOff x="3738" y="3044"/>
              <a:chExt cx="1881" cy="337"/>
            </a:xfrm>
          </p:grpSpPr>
          <p:sp>
            <p:nvSpPr>
              <p:cNvPr id="15412" name="AutoShape 52"/>
              <p:cNvSpPr>
                <a:spLocks noChangeArrowheads="1"/>
              </p:cNvSpPr>
              <p:nvPr/>
            </p:nvSpPr>
            <p:spPr bwMode="auto">
              <a:xfrm>
                <a:off x="3738" y="3044"/>
                <a:ext cx="1882" cy="338"/>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13" name="Text Box 53"/>
              <p:cNvSpPr txBox="1">
                <a:spLocks noChangeArrowheads="1"/>
              </p:cNvSpPr>
              <p:nvPr/>
            </p:nvSpPr>
            <p:spPr bwMode="auto">
              <a:xfrm>
                <a:off x="3738" y="3044"/>
                <a:ext cx="1882" cy="338"/>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El termómetro</a:t>
                </a:r>
              </a:p>
            </p:txBody>
          </p:sp>
        </p:grpSp>
        <p:grpSp>
          <p:nvGrpSpPr>
            <p:cNvPr id="15414" name="Group 54"/>
            <p:cNvGrpSpPr>
              <a:grpSpLocks/>
            </p:cNvGrpSpPr>
            <p:nvPr/>
          </p:nvGrpSpPr>
          <p:grpSpPr bwMode="auto">
            <a:xfrm>
              <a:off x="3738" y="2198"/>
              <a:ext cx="1881" cy="337"/>
              <a:chOff x="3738" y="2198"/>
              <a:chExt cx="1881" cy="337"/>
            </a:xfrm>
          </p:grpSpPr>
          <p:sp>
            <p:nvSpPr>
              <p:cNvPr id="15415" name="AutoShape 55"/>
              <p:cNvSpPr>
                <a:spLocks noChangeArrowheads="1"/>
              </p:cNvSpPr>
              <p:nvPr/>
            </p:nvSpPr>
            <p:spPr bwMode="auto">
              <a:xfrm>
                <a:off x="3738" y="2198"/>
                <a:ext cx="1882" cy="338"/>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16" name="Text Box 56"/>
              <p:cNvSpPr txBox="1">
                <a:spLocks noChangeArrowheads="1"/>
              </p:cNvSpPr>
              <p:nvPr/>
            </p:nvSpPr>
            <p:spPr bwMode="auto">
              <a:xfrm>
                <a:off x="3738" y="2198"/>
                <a:ext cx="1882" cy="338"/>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La observación</a:t>
                </a:r>
              </a:p>
            </p:txBody>
          </p:sp>
        </p:grpSp>
        <p:grpSp>
          <p:nvGrpSpPr>
            <p:cNvPr id="15417" name="Group 57"/>
            <p:cNvGrpSpPr>
              <a:grpSpLocks/>
            </p:cNvGrpSpPr>
            <p:nvPr/>
          </p:nvGrpSpPr>
          <p:grpSpPr bwMode="auto">
            <a:xfrm>
              <a:off x="3738" y="2614"/>
              <a:ext cx="1881" cy="338"/>
              <a:chOff x="3738" y="2614"/>
              <a:chExt cx="1881" cy="338"/>
            </a:xfrm>
          </p:grpSpPr>
          <p:sp>
            <p:nvSpPr>
              <p:cNvPr id="15418" name="AutoShape 58"/>
              <p:cNvSpPr>
                <a:spLocks noChangeArrowheads="1"/>
              </p:cNvSpPr>
              <p:nvPr/>
            </p:nvSpPr>
            <p:spPr bwMode="auto">
              <a:xfrm>
                <a:off x="3738" y="2614"/>
                <a:ext cx="1882" cy="339"/>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19" name="Text Box 59"/>
              <p:cNvSpPr txBox="1">
                <a:spLocks noChangeArrowheads="1"/>
              </p:cNvSpPr>
              <p:nvPr/>
            </p:nvSpPr>
            <p:spPr bwMode="auto">
              <a:xfrm>
                <a:off x="3738" y="2614"/>
                <a:ext cx="1882" cy="339"/>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El barómetro</a:t>
                </a:r>
              </a:p>
            </p:txBody>
          </p:sp>
        </p:grpSp>
        <p:grpSp>
          <p:nvGrpSpPr>
            <p:cNvPr id="15420" name="Group 60"/>
            <p:cNvGrpSpPr>
              <a:grpSpLocks/>
            </p:cNvGrpSpPr>
            <p:nvPr/>
          </p:nvGrpSpPr>
          <p:grpSpPr bwMode="auto">
            <a:xfrm>
              <a:off x="3738" y="3472"/>
              <a:ext cx="1881" cy="337"/>
              <a:chOff x="3738" y="3472"/>
              <a:chExt cx="1881" cy="337"/>
            </a:xfrm>
          </p:grpSpPr>
          <p:sp>
            <p:nvSpPr>
              <p:cNvPr id="15421" name="AutoShape 61"/>
              <p:cNvSpPr>
                <a:spLocks noChangeArrowheads="1"/>
              </p:cNvSpPr>
              <p:nvPr/>
            </p:nvSpPr>
            <p:spPr bwMode="auto">
              <a:xfrm>
                <a:off x="3738" y="3472"/>
                <a:ext cx="1882" cy="338"/>
              </a:xfrm>
              <a:prstGeom prst="roundRect">
                <a:avLst>
                  <a:gd name="adj" fmla="val 292"/>
                </a:avLst>
              </a:prstGeom>
              <a:solidFill>
                <a:srgbClr val="CCFF33"/>
              </a:solidFill>
              <a:ln w="9525">
                <a:noFill/>
                <a:round/>
                <a:headEnd/>
                <a:tailEnd/>
              </a:ln>
            </p:spPr>
            <p:txBody>
              <a:bodyPr wrap="none" anchor="ctr"/>
              <a:lstStyle/>
              <a:p>
                <a:endParaRPr lang="es-ES"/>
              </a:p>
            </p:txBody>
          </p:sp>
          <p:sp>
            <p:nvSpPr>
              <p:cNvPr id="15422" name="Text Box 62"/>
              <p:cNvSpPr txBox="1">
                <a:spLocks noChangeArrowheads="1"/>
              </p:cNvSpPr>
              <p:nvPr/>
            </p:nvSpPr>
            <p:spPr bwMode="auto">
              <a:xfrm>
                <a:off x="3738" y="3472"/>
                <a:ext cx="1882" cy="338"/>
              </a:xfrm>
              <a:prstGeom prst="rect">
                <a:avLst/>
              </a:prstGeom>
              <a:noFill/>
              <a:ln w="9525">
                <a:noFill/>
                <a:miter lim="800000"/>
                <a:headEnd/>
                <a:tailEnd/>
              </a:ln>
            </p:spPr>
            <p:txBody>
              <a:bodyPr lIns="90000" tIns="46800" rIns="90000" bIns="46800" anchor="ctr">
                <a:spAutoFit/>
              </a:bodyPr>
              <a:lstStyle/>
              <a:p>
                <a:pPr>
                  <a:lnSpc>
                    <a:spcPct val="90000"/>
                  </a:lnSpc>
                  <a:spcBef>
                    <a:spcPts val="1125"/>
                  </a:spcBef>
                  <a:buClr>
                    <a:srgbClr val="3366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3366FF"/>
                    </a:solidFill>
                    <a:latin typeface="Arial" charset="0"/>
                  </a:rPr>
                  <a:t>El pluviómetro</a:t>
                </a:r>
              </a:p>
            </p:txBody>
          </p:sp>
        </p:grpSp>
        <p:grpSp>
          <p:nvGrpSpPr>
            <p:cNvPr id="15423" name="Group 63"/>
            <p:cNvGrpSpPr>
              <a:grpSpLocks/>
            </p:cNvGrpSpPr>
            <p:nvPr/>
          </p:nvGrpSpPr>
          <p:grpSpPr bwMode="auto">
            <a:xfrm>
              <a:off x="3372" y="990"/>
              <a:ext cx="2303" cy="245"/>
              <a:chOff x="3372" y="990"/>
              <a:chExt cx="2303" cy="245"/>
            </a:xfrm>
          </p:grpSpPr>
          <p:sp>
            <p:nvSpPr>
              <p:cNvPr id="15424" name="AutoShape 64"/>
              <p:cNvSpPr>
                <a:spLocks noChangeArrowheads="1"/>
              </p:cNvSpPr>
              <p:nvPr/>
            </p:nvSpPr>
            <p:spPr bwMode="auto">
              <a:xfrm>
                <a:off x="3372" y="1007"/>
                <a:ext cx="2304" cy="213"/>
              </a:xfrm>
              <a:prstGeom prst="roundRect">
                <a:avLst>
                  <a:gd name="adj" fmla="val 468"/>
                </a:avLst>
              </a:prstGeom>
              <a:solidFill>
                <a:srgbClr val="FFCC00"/>
              </a:solidFill>
              <a:ln w="9525">
                <a:noFill/>
                <a:round/>
                <a:headEnd/>
                <a:tailEnd/>
              </a:ln>
            </p:spPr>
            <p:txBody>
              <a:bodyPr wrap="none" anchor="ctr"/>
              <a:lstStyle/>
              <a:p>
                <a:endParaRPr lang="es-ES"/>
              </a:p>
            </p:txBody>
          </p:sp>
          <p:sp>
            <p:nvSpPr>
              <p:cNvPr id="15425" name="Text Box 65"/>
              <p:cNvSpPr txBox="1">
                <a:spLocks noChangeArrowheads="1"/>
              </p:cNvSpPr>
              <p:nvPr/>
            </p:nvSpPr>
            <p:spPr bwMode="auto">
              <a:xfrm>
                <a:off x="3372" y="990"/>
                <a:ext cx="2304" cy="246"/>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FF"/>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a:solidFill>
                      <a:srgbClr val="0000FF"/>
                    </a:solidFill>
                    <a:latin typeface="Arial" charset="0"/>
                  </a:rPr>
                  <a:t>INSTRUMENTOS DE MEDIDA</a:t>
                </a:r>
              </a:p>
            </p:txBody>
          </p:sp>
        </p:grpSp>
      </p:grpSp>
      <p:sp>
        <p:nvSpPr>
          <p:cNvPr id="15426" name="AutoShape 66"/>
          <p:cNvSpPr>
            <a:spLocks noChangeArrowheads="1"/>
          </p:cNvSpPr>
          <p:nvPr/>
        </p:nvSpPr>
        <p:spPr bwMode="auto">
          <a:xfrm>
            <a:off x="0" y="533400"/>
            <a:ext cx="8993188" cy="457200"/>
          </a:xfrm>
          <a:prstGeom prst="roundRect">
            <a:avLst>
              <a:gd name="adj" fmla="val 347"/>
            </a:avLst>
          </a:prstGeom>
          <a:noFill/>
          <a:ln w="9525">
            <a:noFill/>
            <a:round/>
            <a:headEnd/>
            <a:tailEnd/>
          </a:ln>
        </p:spPr>
        <p:txBody>
          <a:bodyPr wrap="none" lIns="90000" tIns="46800" rIns="90000" bIns="46800">
            <a:spAutoFit/>
          </a:bodyPr>
          <a:lstStyle/>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INSTRUMENTOS DE MEDIDA DE LOS ELEMENTOS DELCLIMA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up)">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5404"/>
                                        </p:tgtEl>
                                        <p:attrNameLst>
                                          <p:attrName>style.visibility</p:attrName>
                                        </p:attrNameLst>
                                      </p:cBhvr>
                                      <p:to>
                                        <p:strVal val="visible"/>
                                      </p:to>
                                    </p:set>
                                    <p:animEffect transition="in" filter="wipe(up)">
                                      <p:cBhvr>
                                        <p:cTn id="12" dur="500"/>
                                        <p:tgtEl>
                                          <p:spTgt spid="1540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5384"/>
                                        </p:tgtEl>
                                        <p:attrNameLst>
                                          <p:attrName>style.visibility</p:attrName>
                                        </p:attrNameLst>
                                      </p:cBhvr>
                                      <p:to>
                                        <p:strVal val="visible"/>
                                      </p:to>
                                    </p:set>
                                    <p:animEffect transition="in" filter="box(out)">
                                      <p:cBhvr>
                                        <p:cTn id="17" dur="500"/>
                                        <p:tgtEl>
                                          <p:spTgt spid="1538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5361"/>
                                        </p:tgtEl>
                                        <p:attrNameLst>
                                          <p:attrName>style.visibility</p:attrName>
                                        </p:attrNameLst>
                                      </p:cBhvr>
                                      <p:to>
                                        <p:strVal val="visible"/>
                                      </p:to>
                                    </p:set>
                                    <p:animEffect transition="in" filter="strips(downRight)">
                                      <p:cBhvr>
                                        <p:cTn id="22" dur="500"/>
                                        <p:tgtEl>
                                          <p:spTgt spid="15361"/>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5399"/>
                                        </p:tgtEl>
                                        <p:attrNameLst>
                                          <p:attrName>style.visibility</p:attrName>
                                        </p:attrNameLst>
                                      </p:cBhvr>
                                      <p:to>
                                        <p:strVal val="visible"/>
                                      </p:to>
                                    </p:set>
                                    <p:animEffect transition="in" filter="strips(downRight)">
                                      <p:cBhvr>
                                        <p:cTn id="27" dur="500"/>
                                        <p:tgtEl>
                                          <p:spTgt spid="15399"/>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5400"/>
                                        </p:tgtEl>
                                        <p:attrNameLst>
                                          <p:attrName>style.visibility</p:attrName>
                                        </p:attrNameLst>
                                      </p:cBhvr>
                                      <p:to>
                                        <p:strVal val="visible"/>
                                      </p:to>
                                    </p:set>
                                    <p:animEffect transition="in" filter="strips(downRight)">
                                      <p:cBhvr>
                                        <p:cTn id="32" dur="500"/>
                                        <p:tgtEl>
                                          <p:spTgt spid="15400"/>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3" fill="hold" grpId="0" nodeType="clickEffect">
                                  <p:stCondLst>
                                    <p:cond delay="0"/>
                                  </p:stCondLst>
                                  <p:childTnLst>
                                    <p:set>
                                      <p:cBhvr>
                                        <p:cTn id="36" dur="1" fill="hold">
                                          <p:stCondLst>
                                            <p:cond delay="0"/>
                                          </p:stCondLst>
                                        </p:cTn>
                                        <p:tgtEl>
                                          <p:spTgt spid="15401"/>
                                        </p:tgtEl>
                                        <p:attrNameLst>
                                          <p:attrName>style.visibility</p:attrName>
                                        </p:attrNameLst>
                                      </p:cBhvr>
                                      <p:to>
                                        <p:strVal val="visible"/>
                                      </p:to>
                                    </p:set>
                                    <p:animEffect transition="in" filter="strips(upRight)">
                                      <p:cBhvr>
                                        <p:cTn id="37" dur="500"/>
                                        <p:tgtEl>
                                          <p:spTgt spid="15401"/>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grpId="0" nodeType="clickEffect">
                                  <p:stCondLst>
                                    <p:cond delay="0"/>
                                  </p:stCondLst>
                                  <p:childTnLst>
                                    <p:set>
                                      <p:cBhvr>
                                        <p:cTn id="41" dur="1" fill="hold">
                                          <p:stCondLst>
                                            <p:cond delay="0"/>
                                          </p:stCondLst>
                                        </p:cTn>
                                        <p:tgtEl>
                                          <p:spTgt spid="15402"/>
                                        </p:tgtEl>
                                        <p:attrNameLst>
                                          <p:attrName>style.visibility</p:attrName>
                                        </p:attrNameLst>
                                      </p:cBhvr>
                                      <p:to>
                                        <p:strVal val="visible"/>
                                      </p:to>
                                    </p:set>
                                    <p:animEffect transition="in" filter="strips(upRight)">
                                      <p:cBhvr>
                                        <p:cTn id="42" dur="500"/>
                                        <p:tgtEl>
                                          <p:spTgt spid="15402"/>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3" fill="hold" grpId="0" nodeType="clickEffect">
                                  <p:stCondLst>
                                    <p:cond delay="0"/>
                                  </p:stCondLst>
                                  <p:childTnLst>
                                    <p:set>
                                      <p:cBhvr>
                                        <p:cTn id="46" dur="1" fill="hold">
                                          <p:stCondLst>
                                            <p:cond delay="0"/>
                                          </p:stCondLst>
                                        </p:cTn>
                                        <p:tgtEl>
                                          <p:spTgt spid="15403"/>
                                        </p:tgtEl>
                                        <p:attrNameLst>
                                          <p:attrName>style.visibility</p:attrName>
                                        </p:attrNameLst>
                                      </p:cBhvr>
                                      <p:to>
                                        <p:strVal val="visible"/>
                                      </p:to>
                                    </p:set>
                                    <p:animEffect transition="in" filter="strips(upRight)">
                                      <p:cBhvr>
                                        <p:cTn id="47" dur="500"/>
                                        <p:tgtEl>
                                          <p:spTgt spid="15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animBg="1"/>
      <p:bldP spid="15399" grpId="0" animBg="1"/>
      <p:bldP spid="15400" grpId="0" animBg="1"/>
      <p:bldP spid="15401" grpId="0" animBg="1"/>
      <p:bldP spid="15402" grpId="0" animBg="1"/>
      <p:bldP spid="1540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828800" y="573088"/>
            <a:ext cx="5334000" cy="465137"/>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ELEMENTOS DEL CLIMA:</a:t>
            </a:r>
          </a:p>
        </p:txBody>
      </p:sp>
      <p:grpSp>
        <p:nvGrpSpPr>
          <p:cNvPr id="4098" name="Group 2"/>
          <p:cNvGrpSpPr>
            <a:grpSpLocks/>
          </p:cNvGrpSpPr>
          <p:nvPr/>
        </p:nvGrpSpPr>
        <p:grpSpPr bwMode="auto">
          <a:xfrm>
            <a:off x="180975" y="1447800"/>
            <a:ext cx="8640763" cy="623888"/>
            <a:chOff x="114" y="912"/>
            <a:chExt cx="5443" cy="393"/>
          </a:xfrm>
        </p:grpSpPr>
        <p:sp>
          <p:nvSpPr>
            <p:cNvPr id="4099" name="Text Box 3"/>
            <p:cNvSpPr txBox="1">
              <a:spLocks noChangeArrowheads="1"/>
            </p:cNvSpPr>
            <p:nvPr/>
          </p:nvSpPr>
          <p:spPr bwMode="auto">
            <a:xfrm>
              <a:off x="247" y="912"/>
              <a:ext cx="5311"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El tiempo meteorológico es el estado de la atmósfera en un instante y lugar concretos.</a:t>
              </a:r>
            </a:p>
          </p:txBody>
        </p:sp>
        <p:sp>
          <p:nvSpPr>
            <p:cNvPr id="4100" name="AutoShape 4"/>
            <p:cNvSpPr>
              <a:spLocks noChangeArrowheads="1"/>
            </p:cNvSpPr>
            <p:nvPr/>
          </p:nvSpPr>
          <p:spPr bwMode="auto">
            <a:xfrm>
              <a:off x="114" y="913"/>
              <a:ext cx="173" cy="176"/>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4101" name="Group 5"/>
          <p:cNvGrpSpPr>
            <a:grpSpLocks/>
          </p:cNvGrpSpPr>
          <p:nvPr/>
        </p:nvGrpSpPr>
        <p:grpSpPr bwMode="auto">
          <a:xfrm>
            <a:off x="180975" y="2057400"/>
            <a:ext cx="8640763" cy="623888"/>
            <a:chOff x="114" y="1296"/>
            <a:chExt cx="5443" cy="393"/>
          </a:xfrm>
        </p:grpSpPr>
        <p:sp>
          <p:nvSpPr>
            <p:cNvPr id="4102" name="Text Box 6"/>
            <p:cNvSpPr txBox="1">
              <a:spLocks noChangeArrowheads="1"/>
            </p:cNvSpPr>
            <p:nvPr/>
          </p:nvSpPr>
          <p:spPr bwMode="auto">
            <a:xfrm>
              <a:off x="247" y="1296"/>
              <a:ext cx="5311"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Queda determinado por los valores de las variables meteorológicas obtenidas en estaciones meteorológicas con los instrumentos adecuados.</a:t>
              </a:r>
            </a:p>
          </p:txBody>
        </p:sp>
        <p:sp>
          <p:nvSpPr>
            <p:cNvPr id="4103" name="AutoShape 7"/>
            <p:cNvSpPr>
              <a:spLocks noChangeArrowheads="1"/>
            </p:cNvSpPr>
            <p:nvPr/>
          </p:nvSpPr>
          <p:spPr bwMode="auto">
            <a:xfrm>
              <a:off x="114" y="1297"/>
              <a:ext cx="173" cy="176"/>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4104" name="Group 8"/>
          <p:cNvGrpSpPr>
            <a:grpSpLocks/>
          </p:cNvGrpSpPr>
          <p:nvPr/>
        </p:nvGrpSpPr>
        <p:grpSpPr bwMode="auto">
          <a:xfrm>
            <a:off x="180975" y="2697163"/>
            <a:ext cx="8642350" cy="377825"/>
            <a:chOff x="114" y="1699"/>
            <a:chExt cx="5444" cy="238"/>
          </a:xfrm>
        </p:grpSpPr>
        <p:sp>
          <p:nvSpPr>
            <p:cNvPr id="4105" name="Text Box 9"/>
            <p:cNvSpPr txBox="1">
              <a:spLocks noChangeArrowheads="1"/>
            </p:cNvSpPr>
            <p:nvPr/>
          </p:nvSpPr>
          <p:spPr bwMode="auto">
            <a:xfrm>
              <a:off x="247" y="1699"/>
              <a:ext cx="5312"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Entre las variables que caracterizan el estado de la atmósfera destacamos:</a:t>
              </a:r>
            </a:p>
          </p:txBody>
        </p:sp>
        <p:sp>
          <p:nvSpPr>
            <p:cNvPr id="4106" name="AutoShape 10"/>
            <p:cNvSpPr>
              <a:spLocks noChangeArrowheads="1"/>
            </p:cNvSpPr>
            <p:nvPr/>
          </p:nvSpPr>
          <p:spPr bwMode="auto">
            <a:xfrm>
              <a:off x="114" y="1700"/>
              <a:ext cx="173" cy="176"/>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4107" name="Group 11"/>
          <p:cNvGrpSpPr>
            <a:grpSpLocks/>
          </p:cNvGrpSpPr>
          <p:nvPr/>
        </p:nvGrpSpPr>
        <p:grpSpPr bwMode="auto">
          <a:xfrm>
            <a:off x="5362575" y="4540250"/>
            <a:ext cx="3522663" cy="912813"/>
            <a:chOff x="3378" y="2860"/>
            <a:chExt cx="2219" cy="575"/>
          </a:xfrm>
        </p:grpSpPr>
        <p:sp>
          <p:nvSpPr>
            <p:cNvPr id="4108" name="AutoShape 12"/>
            <p:cNvSpPr>
              <a:spLocks noChangeArrowheads="1"/>
            </p:cNvSpPr>
            <p:nvPr/>
          </p:nvSpPr>
          <p:spPr bwMode="auto">
            <a:xfrm>
              <a:off x="3378" y="2860"/>
              <a:ext cx="2220" cy="576"/>
            </a:xfrm>
            <a:prstGeom prst="roundRect">
              <a:avLst>
                <a:gd name="adj" fmla="val 16667"/>
              </a:avLst>
            </a:prstGeom>
            <a:gradFill rotWithShape="0">
              <a:gsLst>
                <a:gs pos="0">
                  <a:srgbClr val="C29BC2"/>
                </a:gs>
                <a:gs pos="50000">
                  <a:srgbClr val="FFCCFF"/>
                </a:gs>
                <a:gs pos="100000">
                  <a:srgbClr val="C29BC2"/>
                </a:gs>
              </a:gsLst>
              <a:lin ang="13500000" scaled="1"/>
            </a:gradFill>
            <a:ln w="9525">
              <a:noFill/>
              <a:round/>
              <a:headEnd/>
              <a:tailEnd/>
            </a:ln>
            <a:effectLst>
              <a:outerShdw dist="107933" dir="13500000" algn="ctr" rotWithShape="0">
                <a:srgbClr val="FF00FF"/>
              </a:outerShdw>
            </a:effectLst>
          </p:spPr>
          <p:txBody>
            <a:bodyPr wrap="none" anchor="ctr"/>
            <a:lstStyle/>
            <a:p>
              <a:endParaRPr lang="es-ES"/>
            </a:p>
          </p:txBody>
        </p:sp>
        <p:sp>
          <p:nvSpPr>
            <p:cNvPr id="4109" name="Text Box 13"/>
            <p:cNvSpPr txBox="1">
              <a:spLocks noChangeArrowheads="1"/>
            </p:cNvSpPr>
            <p:nvPr/>
          </p:nvSpPr>
          <p:spPr bwMode="auto">
            <a:xfrm>
              <a:off x="3402" y="2874"/>
              <a:ext cx="2148" cy="54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La temperatura del aire</a:t>
              </a:r>
              <a:r>
                <a:rPr lang="en-GB" sz="1800">
                  <a:solidFill>
                    <a:schemeClr val="tx1"/>
                  </a:solidFill>
                  <a:latin typeface="Arial" charset="0"/>
                </a:rPr>
                <a:t> y su variación durante el día (máxima y mínima incluidas ).</a:t>
              </a:r>
            </a:p>
          </p:txBody>
        </p:sp>
      </p:grpSp>
      <p:grpSp>
        <p:nvGrpSpPr>
          <p:cNvPr id="4110" name="Group 14"/>
          <p:cNvGrpSpPr>
            <a:grpSpLocks/>
          </p:cNvGrpSpPr>
          <p:nvPr/>
        </p:nvGrpSpPr>
        <p:grpSpPr bwMode="auto">
          <a:xfrm>
            <a:off x="2819400" y="5772150"/>
            <a:ext cx="3522663" cy="760413"/>
            <a:chOff x="1776" y="3636"/>
            <a:chExt cx="2219" cy="479"/>
          </a:xfrm>
        </p:grpSpPr>
        <p:sp>
          <p:nvSpPr>
            <p:cNvPr id="4111" name="AutoShape 15"/>
            <p:cNvSpPr>
              <a:spLocks noChangeArrowheads="1"/>
            </p:cNvSpPr>
            <p:nvPr/>
          </p:nvSpPr>
          <p:spPr bwMode="auto">
            <a:xfrm>
              <a:off x="1776" y="3636"/>
              <a:ext cx="2220" cy="480"/>
            </a:xfrm>
            <a:prstGeom prst="roundRect">
              <a:avLst>
                <a:gd name="adj" fmla="val 16667"/>
              </a:avLst>
            </a:prstGeom>
            <a:gradFill rotWithShape="0">
              <a:gsLst>
                <a:gs pos="0">
                  <a:srgbClr val="C1C100"/>
                </a:gs>
                <a:gs pos="50000">
                  <a:srgbClr val="FFFF00"/>
                </a:gs>
                <a:gs pos="100000">
                  <a:srgbClr val="C1C100"/>
                </a:gs>
              </a:gsLst>
              <a:lin ang="13500000" scaled="1"/>
            </a:gradFill>
            <a:ln w="9525">
              <a:noFill/>
              <a:round/>
              <a:headEnd/>
              <a:tailEnd/>
            </a:ln>
            <a:effectLst>
              <a:outerShdw dist="107933" dir="13500000" algn="ctr" rotWithShape="0">
                <a:srgbClr val="E88A00"/>
              </a:outerShdw>
            </a:effectLst>
          </p:spPr>
          <p:txBody>
            <a:bodyPr wrap="none" anchor="ctr"/>
            <a:lstStyle/>
            <a:p>
              <a:endParaRPr lang="es-ES"/>
            </a:p>
          </p:txBody>
        </p:sp>
        <p:sp>
          <p:nvSpPr>
            <p:cNvPr id="4112" name="Text Box 16"/>
            <p:cNvSpPr txBox="1">
              <a:spLocks noChangeArrowheads="1"/>
            </p:cNvSpPr>
            <p:nvPr/>
          </p:nvSpPr>
          <p:spPr bwMode="auto">
            <a:xfrm>
              <a:off x="1788" y="3684"/>
              <a:ext cx="2148"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La humedad relativa de la atmósfera</a:t>
              </a:r>
              <a:r>
                <a:rPr lang="en-GB" sz="1800">
                  <a:solidFill>
                    <a:schemeClr val="tx1"/>
                  </a:solidFill>
                  <a:latin typeface="Arial" charset="0"/>
                </a:rPr>
                <a:t> a lo largo del día.</a:t>
              </a:r>
            </a:p>
          </p:txBody>
        </p:sp>
      </p:grpSp>
      <p:grpSp>
        <p:nvGrpSpPr>
          <p:cNvPr id="4113" name="Group 17"/>
          <p:cNvGrpSpPr>
            <a:grpSpLocks/>
          </p:cNvGrpSpPr>
          <p:nvPr/>
        </p:nvGrpSpPr>
        <p:grpSpPr bwMode="auto">
          <a:xfrm>
            <a:off x="5305425" y="3378200"/>
            <a:ext cx="3522663" cy="741363"/>
            <a:chOff x="3342" y="2128"/>
            <a:chExt cx="2219" cy="467"/>
          </a:xfrm>
        </p:grpSpPr>
        <p:sp>
          <p:nvSpPr>
            <p:cNvPr id="4114" name="AutoShape 18"/>
            <p:cNvSpPr>
              <a:spLocks noChangeArrowheads="1"/>
            </p:cNvSpPr>
            <p:nvPr/>
          </p:nvSpPr>
          <p:spPr bwMode="auto">
            <a:xfrm>
              <a:off x="3342" y="2128"/>
              <a:ext cx="2220" cy="468"/>
            </a:xfrm>
            <a:prstGeom prst="roundRect">
              <a:avLst>
                <a:gd name="adj" fmla="val 16667"/>
              </a:avLst>
            </a:prstGeom>
            <a:gradFill rotWithShape="0">
              <a:gsLst>
                <a:gs pos="0">
                  <a:srgbClr val="DBAF00"/>
                </a:gs>
                <a:gs pos="50000">
                  <a:srgbClr val="FFCC00"/>
                </a:gs>
                <a:gs pos="100000">
                  <a:srgbClr val="DBAF00"/>
                </a:gs>
              </a:gsLst>
              <a:lin ang="13500000" scaled="1"/>
            </a:gradFill>
            <a:ln w="9525">
              <a:noFill/>
              <a:round/>
              <a:headEnd/>
              <a:tailEnd/>
            </a:ln>
            <a:effectLst>
              <a:outerShdw dist="107933" dir="13500000" algn="ctr" rotWithShape="0">
                <a:srgbClr val="663300"/>
              </a:outerShdw>
            </a:effectLst>
          </p:spPr>
          <p:txBody>
            <a:bodyPr wrap="none" anchor="ctr"/>
            <a:lstStyle/>
            <a:p>
              <a:endParaRPr lang="es-ES"/>
            </a:p>
          </p:txBody>
        </p:sp>
        <p:grpSp>
          <p:nvGrpSpPr>
            <p:cNvPr id="4115" name="Group 19"/>
            <p:cNvGrpSpPr>
              <a:grpSpLocks/>
            </p:cNvGrpSpPr>
            <p:nvPr/>
          </p:nvGrpSpPr>
          <p:grpSpPr bwMode="auto">
            <a:xfrm>
              <a:off x="3378" y="2188"/>
              <a:ext cx="2147" cy="393"/>
              <a:chOff x="3378" y="2188"/>
              <a:chExt cx="2147" cy="393"/>
            </a:xfrm>
          </p:grpSpPr>
          <p:sp>
            <p:nvSpPr>
              <p:cNvPr id="4116" name="AutoShape 20"/>
              <p:cNvSpPr>
                <a:spLocks noChangeArrowheads="1"/>
              </p:cNvSpPr>
              <p:nvPr/>
            </p:nvSpPr>
            <p:spPr bwMode="auto">
              <a:xfrm>
                <a:off x="3378" y="2188"/>
                <a:ext cx="2148" cy="370"/>
              </a:xfrm>
              <a:prstGeom prst="roundRect">
                <a:avLst>
                  <a:gd name="adj" fmla="val 269"/>
                </a:avLst>
              </a:prstGeom>
              <a:gradFill rotWithShape="0">
                <a:gsLst>
                  <a:gs pos="0">
                    <a:srgbClr val="DBAF00"/>
                  </a:gs>
                  <a:gs pos="50000">
                    <a:srgbClr val="FFCC00"/>
                  </a:gs>
                  <a:gs pos="100000">
                    <a:srgbClr val="DBAF00"/>
                  </a:gs>
                </a:gsLst>
                <a:lin ang="13500000" scaled="1"/>
              </a:gradFill>
              <a:ln w="9525">
                <a:noFill/>
                <a:round/>
                <a:headEnd/>
                <a:tailEnd/>
              </a:ln>
            </p:spPr>
            <p:txBody>
              <a:bodyPr wrap="none" anchor="ctr"/>
              <a:lstStyle/>
              <a:p>
                <a:endParaRPr lang="es-ES"/>
              </a:p>
            </p:txBody>
          </p:sp>
          <p:sp>
            <p:nvSpPr>
              <p:cNvPr id="4117" name="Text Box 21"/>
              <p:cNvSpPr txBox="1">
                <a:spLocks noChangeArrowheads="1"/>
              </p:cNvSpPr>
              <p:nvPr/>
            </p:nvSpPr>
            <p:spPr bwMode="auto">
              <a:xfrm>
                <a:off x="3378" y="2188"/>
                <a:ext cx="2148"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El estado del cielo</a:t>
                </a:r>
                <a:r>
                  <a:rPr lang="en-GB" sz="1800">
                    <a:solidFill>
                      <a:schemeClr val="tx1"/>
                    </a:solidFill>
                    <a:latin typeface="Arial" charset="0"/>
                  </a:rPr>
                  <a:t> (nublado, despejado, visibilidad, etc).</a:t>
                </a:r>
              </a:p>
            </p:txBody>
          </p:sp>
        </p:grpSp>
      </p:grpSp>
      <p:grpSp>
        <p:nvGrpSpPr>
          <p:cNvPr id="4118" name="Group 22"/>
          <p:cNvGrpSpPr>
            <a:grpSpLocks/>
          </p:cNvGrpSpPr>
          <p:nvPr/>
        </p:nvGrpSpPr>
        <p:grpSpPr bwMode="auto">
          <a:xfrm>
            <a:off x="809625" y="3390900"/>
            <a:ext cx="2894013" cy="703263"/>
            <a:chOff x="510" y="2136"/>
            <a:chExt cx="1823" cy="443"/>
          </a:xfrm>
        </p:grpSpPr>
        <p:sp>
          <p:nvSpPr>
            <p:cNvPr id="4119" name="AutoShape 23"/>
            <p:cNvSpPr>
              <a:spLocks noChangeArrowheads="1"/>
            </p:cNvSpPr>
            <p:nvPr/>
          </p:nvSpPr>
          <p:spPr bwMode="auto">
            <a:xfrm>
              <a:off x="510" y="2136"/>
              <a:ext cx="1824" cy="444"/>
            </a:xfrm>
            <a:prstGeom prst="roundRect">
              <a:avLst>
                <a:gd name="adj" fmla="val 16667"/>
              </a:avLst>
            </a:prstGeom>
            <a:gradFill rotWithShape="0">
              <a:gsLst>
                <a:gs pos="0">
                  <a:srgbClr val="9BC226"/>
                </a:gs>
                <a:gs pos="50000">
                  <a:srgbClr val="CCFF33"/>
                </a:gs>
                <a:gs pos="100000">
                  <a:srgbClr val="9BC226"/>
                </a:gs>
              </a:gsLst>
              <a:lin ang="13500000" scaled="1"/>
            </a:gradFill>
            <a:ln w="9525">
              <a:noFill/>
              <a:round/>
              <a:headEnd/>
              <a:tailEnd/>
            </a:ln>
            <a:effectLst>
              <a:outerShdw dist="107933" dir="13500000" algn="ctr" rotWithShape="0">
                <a:srgbClr val="006600"/>
              </a:outerShdw>
            </a:effectLst>
          </p:spPr>
          <p:txBody>
            <a:bodyPr wrap="none" anchor="ctr"/>
            <a:lstStyle/>
            <a:p>
              <a:endParaRPr lang="es-ES"/>
            </a:p>
          </p:txBody>
        </p:sp>
        <p:sp>
          <p:nvSpPr>
            <p:cNvPr id="4120" name="Text Box 24"/>
            <p:cNvSpPr txBox="1">
              <a:spLocks noChangeArrowheads="1"/>
            </p:cNvSpPr>
            <p:nvPr/>
          </p:nvSpPr>
          <p:spPr bwMode="auto">
            <a:xfrm>
              <a:off x="546" y="2184"/>
              <a:ext cx="1740"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Los vientos,</a:t>
              </a:r>
              <a:r>
                <a:rPr lang="en-GB" sz="1800">
                  <a:solidFill>
                    <a:schemeClr val="tx1"/>
                  </a:solidFill>
                  <a:latin typeface="Arial" charset="0"/>
                </a:rPr>
                <a:t> indicando su intensidad y dirección.</a:t>
              </a:r>
            </a:p>
          </p:txBody>
        </p:sp>
      </p:grpSp>
      <p:grpSp>
        <p:nvGrpSpPr>
          <p:cNvPr id="4121" name="Group 25"/>
          <p:cNvGrpSpPr>
            <a:grpSpLocks/>
          </p:cNvGrpSpPr>
          <p:nvPr/>
        </p:nvGrpSpPr>
        <p:grpSpPr bwMode="auto">
          <a:xfrm>
            <a:off x="371475" y="4419600"/>
            <a:ext cx="3970338" cy="1198563"/>
            <a:chOff x="234" y="2784"/>
            <a:chExt cx="2501" cy="755"/>
          </a:xfrm>
        </p:grpSpPr>
        <p:sp>
          <p:nvSpPr>
            <p:cNvPr id="4122" name="AutoShape 26"/>
            <p:cNvSpPr>
              <a:spLocks noChangeArrowheads="1"/>
            </p:cNvSpPr>
            <p:nvPr/>
          </p:nvSpPr>
          <p:spPr bwMode="auto">
            <a:xfrm>
              <a:off x="234" y="2784"/>
              <a:ext cx="2502" cy="638"/>
            </a:xfrm>
            <a:prstGeom prst="roundRect">
              <a:avLst>
                <a:gd name="adj" fmla="val 19745"/>
              </a:avLst>
            </a:prstGeom>
            <a:gradFill rotWithShape="0">
              <a:gsLst>
                <a:gs pos="0">
                  <a:srgbClr val="00DBDB"/>
                </a:gs>
                <a:gs pos="50000">
                  <a:srgbClr val="00FFFF"/>
                </a:gs>
                <a:gs pos="100000">
                  <a:srgbClr val="00DBDB"/>
                </a:gs>
              </a:gsLst>
              <a:lin ang="13500000" scaled="1"/>
            </a:gradFill>
            <a:ln w="9525">
              <a:noFill/>
              <a:round/>
              <a:headEnd/>
              <a:tailEnd/>
            </a:ln>
            <a:effectLst>
              <a:outerShdw dist="107933" dir="13500000" algn="ctr" rotWithShape="0">
                <a:srgbClr val="0033CC"/>
              </a:outerShdw>
            </a:effectLst>
          </p:spPr>
          <p:txBody>
            <a:bodyPr wrap="none" anchor="ctr"/>
            <a:lstStyle/>
            <a:p>
              <a:endParaRPr lang="es-ES"/>
            </a:p>
          </p:txBody>
        </p:sp>
        <p:grpSp>
          <p:nvGrpSpPr>
            <p:cNvPr id="4123" name="Group 27"/>
            <p:cNvGrpSpPr>
              <a:grpSpLocks/>
            </p:cNvGrpSpPr>
            <p:nvPr/>
          </p:nvGrpSpPr>
          <p:grpSpPr bwMode="auto">
            <a:xfrm>
              <a:off x="246" y="2816"/>
              <a:ext cx="2403" cy="723"/>
              <a:chOff x="246" y="2816"/>
              <a:chExt cx="2403" cy="723"/>
            </a:xfrm>
          </p:grpSpPr>
          <p:sp>
            <p:nvSpPr>
              <p:cNvPr id="4124" name="AutoShape 28"/>
              <p:cNvSpPr>
                <a:spLocks noChangeArrowheads="1"/>
              </p:cNvSpPr>
              <p:nvPr/>
            </p:nvSpPr>
            <p:spPr bwMode="auto">
              <a:xfrm>
                <a:off x="246" y="2816"/>
                <a:ext cx="2404" cy="576"/>
              </a:xfrm>
              <a:prstGeom prst="roundRect">
                <a:avLst>
                  <a:gd name="adj" fmla="val 171"/>
                </a:avLst>
              </a:prstGeom>
              <a:gradFill rotWithShape="0">
                <a:gsLst>
                  <a:gs pos="0">
                    <a:srgbClr val="00DBDB"/>
                  </a:gs>
                  <a:gs pos="50000">
                    <a:srgbClr val="00FFFF"/>
                  </a:gs>
                  <a:gs pos="100000">
                    <a:srgbClr val="00DBDB"/>
                  </a:gs>
                </a:gsLst>
                <a:lin ang="13500000" scaled="1"/>
              </a:gradFill>
              <a:ln w="9525">
                <a:noFill/>
                <a:round/>
                <a:headEnd/>
                <a:tailEnd/>
              </a:ln>
            </p:spPr>
            <p:txBody>
              <a:bodyPr wrap="none" anchor="ctr"/>
              <a:lstStyle/>
              <a:p>
                <a:endParaRPr lang="es-ES"/>
              </a:p>
            </p:txBody>
          </p:sp>
          <p:sp>
            <p:nvSpPr>
              <p:cNvPr id="4125" name="Text Box 29"/>
              <p:cNvSpPr txBox="1">
                <a:spLocks noChangeArrowheads="1"/>
              </p:cNvSpPr>
              <p:nvPr/>
            </p:nvSpPr>
            <p:spPr bwMode="auto">
              <a:xfrm>
                <a:off x="246" y="2816"/>
                <a:ext cx="2404" cy="72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La presión atmosférica,</a:t>
                </a:r>
                <a:r>
                  <a:rPr lang="en-GB" sz="1800">
                    <a:solidFill>
                      <a:schemeClr val="tx1"/>
                    </a:solidFill>
                    <a:latin typeface="Arial" charset="0"/>
                  </a:rPr>
                  <a:t> asociando al tiempo estable las altas presiones, y las bajas a la inestabilidad, precipitaciones, etc.</a:t>
                </a:r>
              </a:p>
            </p:txBody>
          </p:sp>
        </p:gr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ox(out)">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box(out)">
                                      <p:cBhvr>
                                        <p:cTn id="12" dur="500"/>
                                        <p:tgtEl>
                                          <p:spTgt spid="410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4104"/>
                                        </p:tgtEl>
                                        <p:attrNameLst>
                                          <p:attrName>style.visibility</p:attrName>
                                        </p:attrNameLst>
                                      </p:cBhvr>
                                      <p:to>
                                        <p:strVal val="visible"/>
                                      </p:to>
                                    </p:set>
                                    <p:animEffect transition="in" filter="box(out)">
                                      <p:cBhvr>
                                        <p:cTn id="17" dur="500"/>
                                        <p:tgtEl>
                                          <p:spTgt spid="410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118"/>
                                        </p:tgtEl>
                                        <p:attrNameLst>
                                          <p:attrName>style.visibility</p:attrName>
                                        </p:attrNameLst>
                                      </p:cBhvr>
                                      <p:to>
                                        <p:strVal val="visible"/>
                                      </p:to>
                                    </p:set>
                                    <p:animEffect transition="in" filter="box(in)">
                                      <p:cBhvr>
                                        <p:cTn id="22" dur="500"/>
                                        <p:tgtEl>
                                          <p:spTgt spid="411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113"/>
                                        </p:tgtEl>
                                        <p:attrNameLst>
                                          <p:attrName>style.visibility</p:attrName>
                                        </p:attrNameLst>
                                      </p:cBhvr>
                                      <p:to>
                                        <p:strVal val="visible"/>
                                      </p:to>
                                    </p:set>
                                    <p:animEffect transition="in" filter="box(in)">
                                      <p:cBhvr>
                                        <p:cTn id="27" dur="500"/>
                                        <p:tgtEl>
                                          <p:spTgt spid="411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107"/>
                                        </p:tgtEl>
                                        <p:attrNameLst>
                                          <p:attrName>style.visibility</p:attrName>
                                        </p:attrNameLst>
                                      </p:cBhvr>
                                      <p:to>
                                        <p:strVal val="visible"/>
                                      </p:to>
                                    </p:set>
                                    <p:animEffect transition="in" filter="box(in)">
                                      <p:cBhvr>
                                        <p:cTn id="32" dur="500"/>
                                        <p:tgtEl>
                                          <p:spTgt spid="410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4110"/>
                                        </p:tgtEl>
                                        <p:attrNameLst>
                                          <p:attrName>style.visibility</p:attrName>
                                        </p:attrNameLst>
                                      </p:cBhvr>
                                      <p:to>
                                        <p:strVal val="visible"/>
                                      </p:to>
                                    </p:set>
                                    <p:animEffect transition="in" filter="box(in)">
                                      <p:cBhvr>
                                        <p:cTn id="37" dur="500"/>
                                        <p:tgtEl>
                                          <p:spTgt spid="411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4121"/>
                                        </p:tgtEl>
                                        <p:attrNameLst>
                                          <p:attrName>style.visibility</p:attrName>
                                        </p:attrNameLst>
                                      </p:cBhvr>
                                      <p:to>
                                        <p:strVal val="visible"/>
                                      </p:to>
                                    </p:set>
                                    <p:animEffect transition="in" filter="box(in)">
                                      <p:cBhvr>
                                        <p:cTn id="42" dur="500"/>
                                        <p:tgtEl>
                                          <p:spTgt spid="4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533400" y="-55563"/>
            <a:ext cx="6705600" cy="863601"/>
          </a:xfrm>
          <a:prstGeom prst="rect">
            <a:avLst/>
          </a:prstGeom>
          <a:noFill/>
          <a:ln w="9525">
            <a:noFill/>
            <a:miter lim="800000"/>
            <a:headEnd/>
            <a:tailEnd/>
          </a:ln>
        </p:spPr>
        <p:txBody>
          <a:bodyPr lIns="90000" tIns="46800" rIns="90000" bIns="46800" anchor="ctr">
            <a:spAutoFit/>
          </a:bodyPr>
          <a:lstStyle/>
          <a:p>
            <a:pPr algn="ctr">
              <a:spcBef>
                <a:spcPts val="1500"/>
              </a:spcBef>
              <a:buClr>
                <a:srgbClr val="000000"/>
              </a:buClr>
              <a:buSzPct val="100000"/>
              <a:buFont typeface="SMMedium"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latin typeface="SMMedium" charset="0"/>
              </a:rPr>
              <a:t>ELEMENTOS DEL CLIMA: LA TEMPERATURA</a:t>
            </a:r>
          </a:p>
        </p:txBody>
      </p:sp>
      <p:sp>
        <p:nvSpPr>
          <p:cNvPr id="5122" name="Text Box 2"/>
          <p:cNvSpPr txBox="1">
            <a:spLocks noChangeArrowheads="1"/>
          </p:cNvSpPr>
          <p:nvPr/>
        </p:nvSpPr>
        <p:spPr bwMode="auto">
          <a:xfrm>
            <a:off x="6935788" y="1917700"/>
            <a:ext cx="1979612" cy="1362075"/>
          </a:xfrm>
          <a:prstGeom prst="rect">
            <a:avLst/>
          </a:prstGeom>
          <a:noFill/>
          <a:ln w="9525">
            <a:noFill/>
            <a:miter lim="800000"/>
            <a:headEnd/>
            <a:tailEnd/>
          </a:ln>
        </p:spPr>
        <p:txBody>
          <a:bodyPr lIns="90000" tIns="46800" rIns="90000" bIns="46800" anchor="ctr">
            <a:spAutoFit/>
          </a:bodyPr>
          <a:lstStyle/>
          <a:p>
            <a:pPr marL="100013" indent="-100013" algn="just">
              <a:lnSpc>
                <a:spcPct val="90000"/>
              </a:lnSpc>
              <a:spcBef>
                <a:spcPts val="1125"/>
              </a:spcBef>
              <a:buClr>
                <a:srgbClr val="000000"/>
              </a:buClr>
              <a:buSzPct val="100000"/>
              <a:buFont typeface="Arial" charset="0"/>
              <a:buNone/>
              <a:tabLst>
                <a:tab pos="100013" algn="l"/>
                <a:tab pos="1014413" algn="l"/>
                <a:tab pos="1928813" algn="l"/>
                <a:tab pos="2843213" algn="l"/>
                <a:tab pos="3757613" algn="l"/>
                <a:tab pos="4672013" algn="l"/>
                <a:tab pos="5586413" algn="l"/>
                <a:tab pos="6500813" algn="l"/>
                <a:tab pos="7415213" algn="l"/>
                <a:tab pos="8329613" algn="l"/>
                <a:tab pos="9244013" algn="l"/>
                <a:tab pos="10158413" algn="l"/>
              </a:tabLst>
            </a:pPr>
            <a:r>
              <a:rPr lang="en-GB" sz="1800">
                <a:solidFill>
                  <a:schemeClr val="tx1"/>
                </a:solidFill>
                <a:latin typeface="Arial" charset="0"/>
              </a:rPr>
              <a:t>La Tierra irradia hacia el espacio una cantidad de calor igual a la que recibe.</a:t>
            </a:r>
          </a:p>
        </p:txBody>
      </p:sp>
      <p:pic>
        <p:nvPicPr>
          <p:cNvPr id="5123" name="Picture 3"/>
          <p:cNvPicPr>
            <a:picLocks noChangeAspect="1" noChangeArrowheads="1"/>
          </p:cNvPicPr>
          <p:nvPr/>
        </p:nvPicPr>
        <p:blipFill>
          <a:blip r:embed="rId3" cstate="print"/>
          <a:srcRect/>
          <a:stretch>
            <a:fillRect/>
          </a:stretch>
        </p:blipFill>
        <p:spPr bwMode="auto">
          <a:xfrm>
            <a:off x="304800" y="1219200"/>
            <a:ext cx="6588125" cy="5408613"/>
          </a:xfrm>
          <a:prstGeom prst="rect">
            <a:avLst/>
          </a:prstGeom>
          <a:noFill/>
        </p:spPr>
      </p:pic>
      <p:sp>
        <p:nvSpPr>
          <p:cNvPr id="5124" name="Text Box 4"/>
          <p:cNvSpPr txBox="1">
            <a:spLocks noChangeArrowheads="1"/>
          </p:cNvSpPr>
          <p:nvPr/>
        </p:nvSpPr>
        <p:spPr bwMode="auto">
          <a:xfrm>
            <a:off x="334963" y="1352550"/>
            <a:ext cx="1752600" cy="379413"/>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Estratosfera</a:t>
            </a:r>
          </a:p>
        </p:txBody>
      </p:sp>
      <p:sp>
        <p:nvSpPr>
          <p:cNvPr id="5125" name="Text Box 5"/>
          <p:cNvSpPr txBox="1">
            <a:spLocks noChangeArrowheads="1"/>
          </p:cNvSpPr>
          <p:nvPr/>
        </p:nvSpPr>
        <p:spPr bwMode="auto">
          <a:xfrm>
            <a:off x="6384925" y="1198563"/>
            <a:ext cx="571500" cy="379412"/>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Sol</a:t>
            </a:r>
          </a:p>
        </p:txBody>
      </p:sp>
      <p:sp>
        <p:nvSpPr>
          <p:cNvPr id="5126" name="Text Box 6"/>
          <p:cNvSpPr txBox="1">
            <a:spLocks noChangeArrowheads="1"/>
          </p:cNvSpPr>
          <p:nvPr/>
        </p:nvSpPr>
        <p:spPr bwMode="auto">
          <a:xfrm>
            <a:off x="2286000" y="1676400"/>
            <a:ext cx="2590800" cy="871538"/>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Radiación reflejada por la atmósfera y las nubes 35%</a:t>
            </a:r>
          </a:p>
        </p:txBody>
      </p:sp>
      <p:sp>
        <p:nvSpPr>
          <p:cNvPr id="5127" name="Text Box 7"/>
          <p:cNvSpPr txBox="1">
            <a:spLocks noChangeArrowheads="1"/>
          </p:cNvSpPr>
          <p:nvPr/>
        </p:nvSpPr>
        <p:spPr bwMode="auto">
          <a:xfrm>
            <a:off x="438150" y="2701925"/>
            <a:ext cx="4095750" cy="625475"/>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Radiación absorbida por las nubes y el polvo atmosférico 15%</a:t>
            </a:r>
          </a:p>
        </p:txBody>
      </p:sp>
      <p:sp>
        <p:nvSpPr>
          <p:cNvPr id="5128" name="Text Box 8"/>
          <p:cNvSpPr txBox="1">
            <a:spLocks noChangeArrowheads="1"/>
          </p:cNvSpPr>
          <p:nvPr/>
        </p:nvSpPr>
        <p:spPr bwMode="auto">
          <a:xfrm>
            <a:off x="3279775" y="4854575"/>
            <a:ext cx="742950" cy="390525"/>
          </a:xfrm>
          <a:prstGeom prst="rect">
            <a:avLst/>
          </a:prstGeom>
          <a:noFill/>
          <a:ln w="9525">
            <a:noFill/>
            <a:miter lim="800000"/>
            <a:headEnd/>
            <a:tailEnd/>
          </a:ln>
        </p:spPr>
        <p:txBody>
          <a:bodyPr lIns="90000" tIns="46800" rIns="90000" bIns="46800" anchor="ctr">
            <a:spAutoFit/>
          </a:bodyPr>
          <a:lstStyle/>
          <a:p>
            <a:pPr algn="ctr">
              <a:lnSpc>
                <a:spcPct val="90000"/>
              </a:lnSpc>
              <a:spcBef>
                <a:spcPts val="1125"/>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a:solidFill>
                  <a:schemeClr val="tx1"/>
                </a:solidFill>
                <a:latin typeface="Arial" charset="0"/>
              </a:rPr>
              <a:t>50%</a:t>
            </a:r>
          </a:p>
        </p:txBody>
      </p:sp>
      <p:sp>
        <p:nvSpPr>
          <p:cNvPr id="5129" name="Text Box 9"/>
          <p:cNvSpPr txBox="1">
            <a:spLocks noChangeArrowheads="1"/>
          </p:cNvSpPr>
          <p:nvPr/>
        </p:nvSpPr>
        <p:spPr bwMode="auto">
          <a:xfrm>
            <a:off x="7162800" y="3579813"/>
            <a:ext cx="1873250" cy="1203325"/>
          </a:xfrm>
          <a:prstGeom prst="rect">
            <a:avLst/>
          </a:prstGeom>
          <a:noFill/>
          <a:ln w="9525">
            <a:noFill/>
            <a:miter lim="800000"/>
            <a:headEnd/>
            <a:tailEnd/>
          </a:ln>
        </p:spPr>
        <p:txBody>
          <a:bodyPr lIns="90000" tIns="46800" rIns="90000" bIns="46800">
            <a:spAutoFit/>
          </a:bodyPr>
          <a:lstStyle/>
          <a:p>
            <a:pPr eaLnBrk="1" hangingPunct="1">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La </a:t>
            </a:r>
            <a:r>
              <a:rPr lang="en-GB" sz="1800">
                <a:solidFill>
                  <a:srgbClr val="0066FF"/>
                </a:solidFill>
                <a:latin typeface="Arial" charset="0"/>
              </a:rPr>
              <a:t>Temperatura </a:t>
            </a:r>
            <a:r>
              <a:rPr lang="en-GB" sz="1800">
                <a:solidFill>
                  <a:schemeClr val="tx1"/>
                </a:solidFill>
                <a:latin typeface="Arial" charset="0"/>
              </a:rPr>
              <a:t>es el grado de calor que tiene la atmósfera. </a:t>
            </a:r>
          </a:p>
        </p:txBody>
      </p:sp>
      <p:sp>
        <p:nvSpPr>
          <p:cNvPr id="5130" name="Text Box 10"/>
          <p:cNvSpPr txBox="1">
            <a:spLocks noChangeArrowheads="1"/>
          </p:cNvSpPr>
          <p:nvPr/>
        </p:nvSpPr>
        <p:spPr bwMode="auto">
          <a:xfrm>
            <a:off x="7223125" y="4994275"/>
            <a:ext cx="1920875" cy="1203325"/>
          </a:xfrm>
          <a:prstGeom prst="rect">
            <a:avLst/>
          </a:prstGeom>
          <a:noFill/>
          <a:ln w="9525">
            <a:noFill/>
            <a:miter lim="800000"/>
            <a:headEnd/>
            <a:tailEnd/>
          </a:ln>
        </p:spPr>
        <p:txBody>
          <a:bodyPr lIns="90000" tIns="46800" rIns="90000" bIns="46800">
            <a:spAutoFit/>
          </a:bodyPr>
          <a:lstStyle/>
          <a:p>
            <a:pPr eaLnBrk="1" hangingPunct="1">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El aparato que la mide es el </a:t>
            </a:r>
            <a:r>
              <a:rPr lang="en-GB" sz="1800">
                <a:solidFill>
                  <a:srgbClr val="0066FF"/>
                </a:solidFill>
                <a:latin typeface="Arial" charset="0"/>
              </a:rPr>
              <a:t>Termómetro </a:t>
            </a:r>
            <a:r>
              <a:rPr lang="en-GB" sz="1800">
                <a:solidFill>
                  <a:schemeClr val="tx1"/>
                </a:solidFill>
                <a:latin typeface="Arial" charset="0"/>
              </a:rPr>
              <a:t>en </a:t>
            </a:r>
          </a:p>
          <a:p>
            <a:pPr eaLnBrk="1" hangingPunct="1">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chemeClr val="tx1"/>
                </a:solidFill>
                <a:latin typeface="Arial" charset="0"/>
              </a:rPr>
              <a:t>º C.</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7" presetClass="entr" presetSubtype="1" fill="hold" grpId="0" nodeType="clickEffect">
                                  <p:stCondLst>
                                    <p:cond delay="0"/>
                                  </p:stCondLst>
                                  <p:childTnLst>
                                    <p:set>
                                      <p:cBhvr>
                                        <p:cTn id="18" dur="1" fill="hold">
                                          <p:stCondLst>
                                            <p:cond delay="0"/>
                                          </p:stCondLst>
                                        </p:cTn>
                                        <p:tgtEl>
                                          <p:spTgt spid="5126"/>
                                        </p:tgtEl>
                                        <p:attrNameLst>
                                          <p:attrName>style.visibility</p:attrName>
                                        </p:attrNameLst>
                                      </p:cBhvr>
                                      <p:to>
                                        <p:strVal val="visible"/>
                                      </p:to>
                                    </p:set>
                                    <p:anim calcmode="lin" valueType="num">
                                      <p:cBhvr>
                                        <p:cTn id="19" dur="500" fill="hold"/>
                                        <p:tgtEl>
                                          <p:spTgt spid="5126"/>
                                        </p:tgtEl>
                                        <p:attrNameLst>
                                          <p:attrName>ppt_x</p:attrName>
                                        </p:attrNameLst>
                                      </p:cBhvr>
                                      <p:tavLst>
                                        <p:tav tm="0">
                                          <p:val>
                                            <p:strVal val="#ppt_x"/>
                                          </p:val>
                                        </p:tav>
                                        <p:tav tm="100000">
                                          <p:val>
                                            <p:strVal val="#ppt_x"/>
                                          </p:val>
                                        </p:tav>
                                      </p:tavLst>
                                    </p:anim>
                                    <p:anim calcmode="lin" valueType="num">
                                      <p:cBhvr>
                                        <p:cTn id="20" dur="500" fill="hold"/>
                                        <p:tgtEl>
                                          <p:spTgt spid="5126"/>
                                        </p:tgtEl>
                                        <p:attrNameLst>
                                          <p:attrName>ppt_y</p:attrName>
                                        </p:attrNameLst>
                                      </p:cBhvr>
                                      <p:tavLst>
                                        <p:tav tm="0">
                                          <p:val>
                                            <p:strVal val="#ppt_y-#ppt_h/2"/>
                                          </p:val>
                                        </p:tav>
                                        <p:tav tm="100000">
                                          <p:val>
                                            <p:strVal val="#ppt_y"/>
                                          </p:val>
                                        </p:tav>
                                      </p:tavLst>
                                    </p:anim>
                                    <p:anim calcmode="lin" valueType="num">
                                      <p:cBhvr>
                                        <p:cTn id="21" dur="500" fill="hold"/>
                                        <p:tgtEl>
                                          <p:spTgt spid="5126"/>
                                        </p:tgtEl>
                                        <p:attrNameLst>
                                          <p:attrName>ppt_w</p:attrName>
                                        </p:attrNameLst>
                                      </p:cBhvr>
                                      <p:tavLst>
                                        <p:tav tm="0">
                                          <p:val>
                                            <p:strVal val="#ppt_w"/>
                                          </p:val>
                                        </p:tav>
                                        <p:tav tm="100000">
                                          <p:val>
                                            <p:strVal val="#ppt_w"/>
                                          </p:val>
                                        </p:tav>
                                      </p:tavLst>
                                    </p:anim>
                                    <p:anim calcmode="lin" valueType="num">
                                      <p:cBhvr>
                                        <p:cTn id="22" dur="500" fill="hold"/>
                                        <p:tgtEl>
                                          <p:spTgt spid="5126"/>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 fill="hold" grpId="0" nodeType="clickEffect">
                                  <p:stCondLst>
                                    <p:cond delay="0"/>
                                  </p:stCondLst>
                                  <p:childTnLst>
                                    <p:set>
                                      <p:cBhvr>
                                        <p:cTn id="26" dur="1" fill="hold">
                                          <p:stCondLst>
                                            <p:cond delay="0"/>
                                          </p:stCondLst>
                                        </p:cTn>
                                        <p:tgtEl>
                                          <p:spTgt spid="5127"/>
                                        </p:tgtEl>
                                        <p:attrNameLst>
                                          <p:attrName>style.visibility</p:attrName>
                                        </p:attrNameLst>
                                      </p:cBhvr>
                                      <p:to>
                                        <p:strVal val="visible"/>
                                      </p:to>
                                    </p:set>
                                    <p:anim calcmode="lin" valueType="num">
                                      <p:cBhvr>
                                        <p:cTn id="27" dur="500" fill="hold"/>
                                        <p:tgtEl>
                                          <p:spTgt spid="5127"/>
                                        </p:tgtEl>
                                        <p:attrNameLst>
                                          <p:attrName>ppt_x</p:attrName>
                                        </p:attrNameLst>
                                      </p:cBhvr>
                                      <p:tavLst>
                                        <p:tav tm="0">
                                          <p:val>
                                            <p:strVal val="#ppt_x"/>
                                          </p:val>
                                        </p:tav>
                                        <p:tav tm="100000">
                                          <p:val>
                                            <p:strVal val="#ppt_x"/>
                                          </p:val>
                                        </p:tav>
                                      </p:tavLst>
                                    </p:anim>
                                    <p:anim calcmode="lin" valueType="num">
                                      <p:cBhvr>
                                        <p:cTn id="28" dur="500" fill="hold"/>
                                        <p:tgtEl>
                                          <p:spTgt spid="5127"/>
                                        </p:tgtEl>
                                        <p:attrNameLst>
                                          <p:attrName>ppt_y</p:attrName>
                                        </p:attrNameLst>
                                      </p:cBhvr>
                                      <p:tavLst>
                                        <p:tav tm="0">
                                          <p:val>
                                            <p:strVal val="#ppt_y-#ppt_h/2"/>
                                          </p:val>
                                        </p:tav>
                                        <p:tav tm="100000">
                                          <p:val>
                                            <p:strVal val="#ppt_y"/>
                                          </p:val>
                                        </p:tav>
                                      </p:tavLst>
                                    </p:anim>
                                    <p:anim calcmode="lin" valueType="num">
                                      <p:cBhvr>
                                        <p:cTn id="29" dur="500" fill="hold"/>
                                        <p:tgtEl>
                                          <p:spTgt spid="5127"/>
                                        </p:tgtEl>
                                        <p:attrNameLst>
                                          <p:attrName>ppt_w</p:attrName>
                                        </p:attrNameLst>
                                      </p:cBhvr>
                                      <p:tavLst>
                                        <p:tav tm="0">
                                          <p:val>
                                            <p:strVal val="#ppt_w"/>
                                          </p:val>
                                        </p:tav>
                                        <p:tav tm="100000">
                                          <p:val>
                                            <p:strVal val="#ppt_w"/>
                                          </p:val>
                                        </p:tav>
                                      </p:tavLst>
                                    </p:anim>
                                    <p:anim calcmode="lin" valueType="num">
                                      <p:cBhvr>
                                        <p:cTn id="30" dur="500" fill="hold"/>
                                        <p:tgtEl>
                                          <p:spTgt spid="5127"/>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128"/>
                                        </p:tgtEl>
                                        <p:attrNameLst>
                                          <p:attrName>style.visibility</p:attrName>
                                        </p:attrNameLst>
                                      </p:cBhvr>
                                      <p:to>
                                        <p:strVal val="visible"/>
                                      </p:to>
                                    </p:set>
                                    <p:anim calcmode="lin" valueType="num">
                                      <p:cBhvr additive="base">
                                        <p:cTn id="35" dur="500" fill="hold"/>
                                        <p:tgtEl>
                                          <p:spTgt spid="5128"/>
                                        </p:tgtEl>
                                        <p:attrNameLst>
                                          <p:attrName>ppt_x</p:attrName>
                                        </p:attrNameLst>
                                      </p:cBhvr>
                                      <p:tavLst>
                                        <p:tav tm="0">
                                          <p:val>
                                            <p:strVal val="0-#ppt_w/2"/>
                                          </p:val>
                                        </p:tav>
                                        <p:tav tm="100000">
                                          <p:val>
                                            <p:strVal val="#ppt_x"/>
                                          </p:val>
                                        </p:tav>
                                      </p:tavLst>
                                    </p:anim>
                                    <p:anim calcmode="lin" valueType="num">
                                      <p:cBhvr additive="base">
                                        <p:cTn id="36" dur="500" fill="hold"/>
                                        <p:tgtEl>
                                          <p:spTgt spid="512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 fill="hold" grpId="0" nodeType="clickEffect">
                                  <p:stCondLst>
                                    <p:cond delay="0"/>
                                  </p:stCondLst>
                                  <p:childTnLst>
                                    <p:set>
                                      <p:cBhvr>
                                        <p:cTn id="40" dur="1" fill="hold">
                                          <p:stCondLst>
                                            <p:cond delay="0"/>
                                          </p:stCondLst>
                                        </p:cTn>
                                        <p:tgtEl>
                                          <p:spTgt spid="5122"/>
                                        </p:tgtEl>
                                        <p:attrNameLst>
                                          <p:attrName>style.visibility</p:attrName>
                                        </p:attrNameLst>
                                      </p:cBhvr>
                                      <p:to>
                                        <p:strVal val="visible"/>
                                      </p:to>
                                    </p:set>
                                    <p:anim calcmode="lin" valueType="num">
                                      <p:cBhvr>
                                        <p:cTn id="41" dur="500" fill="hold"/>
                                        <p:tgtEl>
                                          <p:spTgt spid="5122"/>
                                        </p:tgtEl>
                                        <p:attrNameLst>
                                          <p:attrName>ppt_x</p:attrName>
                                        </p:attrNameLst>
                                      </p:cBhvr>
                                      <p:tavLst>
                                        <p:tav tm="0">
                                          <p:val>
                                            <p:strVal val="#ppt_x"/>
                                          </p:val>
                                        </p:tav>
                                        <p:tav tm="100000">
                                          <p:val>
                                            <p:strVal val="#ppt_x"/>
                                          </p:val>
                                        </p:tav>
                                      </p:tavLst>
                                    </p:anim>
                                    <p:anim calcmode="lin" valueType="num">
                                      <p:cBhvr>
                                        <p:cTn id="42" dur="500" fill="hold"/>
                                        <p:tgtEl>
                                          <p:spTgt spid="5122"/>
                                        </p:tgtEl>
                                        <p:attrNameLst>
                                          <p:attrName>ppt_y</p:attrName>
                                        </p:attrNameLst>
                                      </p:cBhvr>
                                      <p:tavLst>
                                        <p:tav tm="0">
                                          <p:val>
                                            <p:strVal val="#ppt_y-#ppt_h/2"/>
                                          </p:val>
                                        </p:tav>
                                        <p:tav tm="100000">
                                          <p:val>
                                            <p:strVal val="#ppt_y"/>
                                          </p:val>
                                        </p:tav>
                                      </p:tavLst>
                                    </p:anim>
                                    <p:anim calcmode="lin" valueType="num">
                                      <p:cBhvr>
                                        <p:cTn id="43" dur="500" fill="hold"/>
                                        <p:tgtEl>
                                          <p:spTgt spid="5122"/>
                                        </p:tgtEl>
                                        <p:attrNameLst>
                                          <p:attrName>ppt_w</p:attrName>
                                        </p:attrNameLst>
                                      </p:cBhvr>
                                      <p:tavLst>
                                        <p:tav tm="0">
                                          <p:val>
                                            <p:strVal val="#ppt_w"/>
                                          </p:val>
                                        </p:tav>
                                        <p:tav tm="100000">
                                          <p:val>
                                            <p:strVal val="#ppt_w"/>
                                          </p:val>
                                        </p:tav>
                                      </p:tavLst>
                                    </p:anim>
                                    <p:anim calcmode="lin" valueType="num">
                                      <p:cBhvr>
                                        <p:cTn id="44" dur="500" fill="hold"/>
                                        <p:tgtEl>
                                          <p:spTgt spid="5122"/>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129"/>
                                        </p:tgtEl>
                                        <p:attrNameLst>
                                          <p:attrName>style.visibility</p:attrName>
                                        </p:attrNameLst>
                                      </p:cBhvr>
                                      <p:to>
                                        <p:strVal val="visible"/>
                                      </p:to>
                                    </p:set>
                                    <p:anim calcmode="lin" valueType="num">
                                      <p:cBhvr additive="base">
                                        <p:cTn id="49" dur="500" fill="hold"/>
                                        <p:tgtEl>
                                          <p:spTgt spid="5129"/>
                                        </p:tgtEl>
                                        <p:attrNameLst>
                                          <p:attrName>ppt_x</p:attrName>
                                        </p:attrNameLst>
                                      </p:cBhvr>
                                      <p:tavLst>
                                        <p:tav tm="0">
                                          <p:val>
                                            <p:strVal val="0-#ppt_w/2"/>
                                          </p:val>
                                        </p:tav>
                                        <p:tav tm="100000">
                                          <p:val>
                                            <p:strVal val="#ppt_x"/>
                                          </p:val>
                                        </p:tav>
                                      </p:tavLst>
                                    </p:anim>
                                    <p:anim calcmode="lin" valueType="num">
                                      <p:cBhvr additive="base">
                                        <p:cTn id="50" dur="500" fill="hold"/>
                                        <p:tgtEl>
                                          <p:spTgt spid="512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130"/>
                                        </p:tgtEl>
                                        <p:attrNameLst>
                                          <p:attrName>style.visibility</p:attrName>
                                        </p:attrNameLst>
                                      </p:cBhvr>
                                      <p:to>
                                        <p:strVal val="visible"/>
                                      </p:to>
                                    </p:set>
                                    <p:anim calcmode="lin" valueType="num">
                                      <p:cBhvr additive="base">
                                        <p:cTn id="55" dur="500" fill="hold"/>
                                        <p:tgtEl>
                                          <p:spTgt spid="5130"/>
                                        </p:tgtEl>
                                        <p:attrNameLst>
                                          <p:attrName>ppt_x</p:attrName>
                                        </p:attrNameLst>
                                      </p:cBhvr>
                                      <p:tavLst>
                                        <p:tav tm="0">
                                          <p:val>
                                            <p:strVal val="0-#ppt_w/2"/>
                                          </p:val>
                                        </p:tav>
                                        <p:tav tm="100000">
                                          <p:val>
                                            <p:strVal val="#ppt_x"/>
                                          </p:val>
                                        </p:tav>
                                      </p:tavLst>
                                    </p:anim>
                                    <p:anim calcmode="lin" valueType="num">
                                      <p:cBhvr additive="base">
                                        <p:cTn id="56" dur="500" fill="hold"/>
                                        <p:tgtEl>
                                          <p:spTgt spid="5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4" grpId="0" autoUpdateAnimBg="0"/>
      <p:bldP spid="5125" grpId="0" autoUpdateAnimBg="0"/>
      <p:bldP spid="5126" grpId="0" autoUpdateAnimBg="0"/>
      <p:bldP spid="5127" grpId="0" autoUpdateAnimBg="0"/>
      <p:bldP spid="5128" grpId="0" autoUpdateAnimBg="0"/>
      <p:bldP spid="5129" grpId="0" autoUpdateAnimBg="0"/>
      <p:bldP spid="513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914400" y="573088"/>
            <a:ext cx="8001000" cy="465137"/>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ELEMENTOS DEL CLIMA: PRECIPITACIONES.</a:t>
            </a:r>
          </a:p>
        </p:txBody>
      </p:sp>
      <p:sp>
        <p:nvSpPr>
          <p:cNvPr id="6146" name="Text Box 2"/>
          <p:cNvSpPr txBox="1">
            <a:spLocks noChangeArrowheads="1"/>
          </p:cNvSpPr>
          <p:nvPr/>
        </p:nvSpPr>
        <p:spPr bwMode="auto">
          <a:xfrm>
            <a:off x="276225" y="1697038"/>
            <a:ext cx="4305300" cy="1330325"/>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0000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0000FF"/>
                </a:solidFill>
                <a:latin typeface="Symbol" pitchFamily="16" charset="2"/>
              </a:rPr>
              <a:t></a:t>
            </a:r>
            <a:r>
              <a:rPr lang="en-GB" sz="1800">
                <a:solidFill>
                  <a:schemeClr val="tx1"/>
                </a:solidFill>
                <a:latin typeface="Arial" charset="0"/>
              </a:rPr>
              <a:t> Al igual que ocurre si pulverizamos agua sobre un cristal, al unirse las </a:t>
            </a:r>
            <a:r>
              <a:rPr lang="en-GB" sz="1800">
                <a:solidFill>
                  <a:srgbClr val="3366FF"/>
                </a:solidFill>
                <a:latin typeface="Arial" charset="0"/>
              </a:rPr>
              <a:t>gotitas de agua</a:t>
            </a:r>
            <a:r>
              <a:rPr lang="en-GB" sz="1800">
                <a:solidFill>
                  <a:schemeClr val="tx1"/>
                </a:solidFill>
                <a:latin typeface="Arial" charset="0"/>
              </a:rPr>
              <a:t> que hay en las nubes, se forman gotas de mayor tamaño que caen en forma de </a:t>
            </a:r>
            <a:r>
              <a:rPr lang="en-GB" sz="1800">
                <a:solidFill>
                  <a:srgbClr val="3366FF"/>
                </a:solidFill>
                <a:latin typeface="Arial" charset="0"/>
              </a:rPr>
              <a:t>lluvia</a:t>
            </a:r>
            <a:r>
              <a:rPr lang="en-GB" sz="1800">
                <a:solidFill>
                  <a:schemeClr val="tx1"/>
                </a:solidFill>
                <a:latin typeface="Arial" charset="0"/>
              </a:rPr>
              <a:t>.</a:t>
            </a:r>
          </a:p>
        </p:txBody>
      </p:sp>
      <p:pic>
        <p:nvPicPr>
          <p:cNvPr id="6147" name="Picture 3"/>
          <p:cNvPicPr>
            <a:picLocks noChangeAspect="1" noChangeArrowheads="1"/>
          </p:cNvPicPr>
          <p:nvPr/>
        </p:nvPicPr>
        <p:blipFill>
          <a:blip r:embed="rId3" cstate="print">
            <a:lum contrast="6000"/>
          </a:blip>
          <a:srcRect/>
          <a:stretch>
            <a:fillRect/>
          </a:stretch>
        </p:blipFill>
        <p:spPr bwMode="auto">
          <a:xfrm>
            <a:off x="4816475" y="1219200"/>
            <a:ext cx="4191000" cy="3232150"/>
          </a:xfrm>
          <a:prstGeom prst="rect">
            <a:avLst/>
          </a:prstGeom>
          <a:noFill/>
        </p:spPr>
      </p:pic>
      <p:sp>
        <p:nvSpPr>
          <p:cNvPr id="6148" name="Text Box 4"/>
          <p:cNvSpPr txBox="1">
            <a:spLocks noChangeArrowheads="1"/>
          </p:cNvSpPr>
          <p:nvPr/>
        </p:nvSpPr>
        <p:spPr bwMode="auto">
          <a:xfrm>
            <a:off x="4724400" y="4592638"/>
            <a:ext cx="4191000" cy="1482725"/>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0000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0000FF"/>
                </a:solidFill>
                <a:latin typeface="Symbol" pitchFamily="16" charset="2"/>
              </a:rPr>
              <a:t></a:t>
            </a:r>
            <a:r>
              <a:rPr lang="en-GB" sz="1800">
                <a:solidFill>
                  <a:schemeClr val="tx1"/>
                </a:solidFill>
                <a:latin typeface="Arial" charset="0"/>
              </a:rPr>
              <a:t> Si las nubes se encuentran a gran altura, al disminuir la temperatura, se forman </a:t>
            </a:r>
            <a:r>
              <a:rPr lang="en-GB" sz="1800">
                <a:solidFill>
                  <a:srgbClr val="3366FF"/>
                </a:solidFill>
                <a:latin typeface="Arial" charset="0"/>
              </a:rPr>
              <a:t>cristalitos de hielo</a:t>
            </a:r>
            <a:r>
              <a:rPr lang="en-GB" sz="1800">
                <a:solidFill>
                  <a:schemeClr val="tx1"/>
                </a:solidFill>
                <a:latin typeface="Arial" charset="0"/>
              </a:rPr>
              <a:t>.</a:t>
            </a:r>
          </a:p>
          <a:p>
            <a:pPr marL="185738" indent="-185738" algn="just">
              <a:lnSpc>
                <a:spcPct val="90000"/>
              </a:lnSpc>
              <a:spcBef>
                <a:spcPts val="1125"/>
              </a:spcBef>
              <a:buClr>
                <a:srgbClr val="000000"/>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800">
                <a:solidFill>
                  <a:schemeClr val="tx1"/>
                </a:solidFill>
                <a:latin typeface="Arial" charset="0"/>
              </a:rPr>
              <a:t> </a:t>
            </a:r>
            <a:r>
              <a:rPr lang="en-GB" sz="1600">
                <a:solidFill>
                  <a:srgbClr val="0000FF"/>
                </a:solidFill>
                <a:latin typeface="Symbol" pitchFamily="16" charset="2"/>
              </a:rPr>
              <a:t></a:t>
            </a:r>
            <a:r>
              <a:rPr lang="en-GB" sz="1800">
                <a:solidFill>
                  <a:schemeClr val="tx1"/>
                </a:solidFill>
                <a:latin typeface="Arial" charset="0"/>
              </a:rPr>
              <a:t> Al unirse estos cristalitos, caen en forma de copos de </a:t>
            </a:r>
            <a:r>
              <a:rPr lang="en-GB" sz="1800">
                <a:solidFill>
                  <a:srgbClr val="3366FF"/>
                </a:solidFill>
                <a:latin typeface="Arial" charset="0"/>
              </a:rPr>
              <a:t>nieve</a:t>
            </a:r>
            <a:r>
              <a:rPr lang="en-GB" sz="1800">
                <a:solidFill>
                  <a:schemeClr val="tx1"/>
                </a:solidFill>
                <a:latin typeface="Arial" charset="0"/>
              </a:rPr>
              <a:t>.</a:t>
            </a:r>
          </a:p>
        </p:txBody>
      </p:sp>
      <p:pic>
        <p:nvPicPr>
          <p:cNvPr id="6149" name="Picture 5"/>
          <p:cNvPicPr>
            <a:picLocks noChangeAspect="1" noChangeArrowheads="1"/>
          </p:cNvPicPr>
          <p:nvPr/>
        </p:nvPicPr>
        <p:blipFill>
          <a:blip r:embed="rId4" cstate="print"/>
          <a:srcRect/>
          <a:stretch>
            <a:fillRect/>
          </a:stretch>
        </p:blipFill>
        <p:spPr bwMode="auto">
          <a:xfrm>
            <a:off x="152400" y="3524250"/>
            <a:ext cx="4354513" cy="28956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5" fill="hold" grpId="0" nodeType="click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checkerboard(down)">
                                      <p:cBhvr>
                                        <p:cTn id="11" dur="500"/>
                                        <p:tgtEl>
                                          <p:spTgt spid="614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614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5" presetClass="entr" presetSubtype="5" fill="hold" grpId="0" nodeType="clickEffect">
                                  <p:stCondLst>
                                    <p:cond delay="0"/>
                                  </p:stCondLst>
                                  <p:childTnLst>
                                    <p:set>
                                      <p:cBhvr>
                                        <p:cTn id="19" dur="1" fill="hold">
                                          <p:stCondLst>
                                            <p:cond delay="0"/>
                                          </p:stCondLst>
                                        </p:cTn>
                                        <p:tgtEl>
                                          <p:spTgt spid="6148"/>
                                        </p:tgtEl>
                                        <p:attrNameLst>
                                          <p:attrName>style.visibility</p:attrName>
                                        </p:attrNameLst>
                                      </p:cBhvr>
                                      <p:to>
                                        <p:strVal val="visible"/>
                                      </p:to>
                                    </p:set>
                                    <p:animEffect transition="in" filter="checkerboard(down)">
                                      <p:cBhvr>
                                        <p:cTn id="20"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cstate="print"/>
          <a:srcRect/>
          <a:stretch>
            <a:fillRect/>
          </a:stretch>
        </p:blipFill>
        <p:spPr bwMode="auto">
          <a:xfrm>
            <a:off x="6551613" y="3287713"/>
            <a:ext cx="2389187" cy="3074987"/>
          </a:xfrm>
          <a:prstGeom prst="rect">
            <a:avLst/>
          </a:prstGeom>
          <a:noFill/>
        </p:spPr>
      </p:pic>
      <p:grpSp>
        <p:nvGrpSpPr>
          <p:cNvPr id="7170" name="Group 2"/>
          <p:cNvGrpSpPr>
            <a:grpSpLocks/>
          </p:cNvGrpSpPr>
          <p:nvPr/>
        </p:nvGrpSpPr>
        <p:grpSpPr bwMode="auto">
          <a:xfrm>
            <a:off x="239713" y="1147763"/>
            <a:ext cx="8643937" cy="623887"/>
            <a:chOff x="151" y="723"/>
            <a:chExt cx="5445" cy="393"/>
          </a:xfrm>
        </p:grpSpPr>
        <p:sp>
          <p:nvSpPr>
            <p:cNvPr id="7171" name="Text Box 3"/>
            <p:cNvSpPr txBox="1">
              <a:spLocks noChangeArrowheads="1"/>
            </p:cNvSpPr>
            <p:nvPr/>
          </p:nvSpPr>
          <p:spPr bwMode="auto">
            <a:xfrm>
              <a:off x="284" y="723"/>
              <a:ext cx="5313"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Cuando las gotas que forman las nubes aumentan de tamaño, se produce la precipitación en forma de lluvia, nieve o granizo.</a:t>
              </a:r>
            </a:p>
          </p:txBody>
        </p:sp>
        <p:sp>
          <p:nvSpPr>
            <p:cNvPr id="7172" name="AutoShape 4"/>
            <p:cNvSpPr>
              <a:spLocks noChangeArrowheads="1"/>
            </p:cNvSpPr>
            <p:nvPr/>
          </p:nvSpPr>
          <p:spPr bwMode="auto">
            <a:xfrm>
              <a:off x="151" y="724"/>
              <a:ext cx="173" cy="176"/>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7173" name="Group 5"/>
          <p:cNvGrpSpPr>
            <a:grpSpLocks/>
          </p:cNvGrpSpPr>
          <p:nvPr/>
        </p:nvGrpSpPr>
        <p:grpSpPr bwMode="auto">
          <a:xfrm>
            <a:off x="239713" y="1787525"/>
            <a:ext cx="8643937" cy="869950"/>
            <a:chOff x="151" y="1126"/>
            <a:chExt cx="5445" cy="548"/>
          </a:xfrm>
        </p:grpSpPr>
        <p:sp>
          <p:nvSpPr>
            <p:cNvPr id="7174" name="Text Box 6"/>
            <p:cNvSpPr txBox="1">
              <a:spLocks noChangeArrowheads="1"/>
            </p:cNvSpPr>
            <p:nvPr/>
          </p:nvSpPr>
          <p:spPr bwMode="auto">
            <a:xfrm>
              <a:off x="284" y="1126"/>
              <a:ext cx="5313" cy="54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La lluvia</a:t>
              </a:r>
              <a:r>
                <a:rPr lang="en-GB" sz="1800">
                  <a:solidFill>
                    <a:schemeClr val="tx1"/>
                  </a:solidFill>
                  <a:latin typeface="Arial" charset="0"/>
                </a:rPr>
                <a:t> se forma por unión de pequeñas gotas de agua dentro de una nube hasta que alcanzan un tamaño suficiente para que su peso sea mayor que la fuerza de las corrientes ascendentes de aire del interior de la nube.</a:t>
              </a:r>
            </a:p>
          </p:txBody>
        </p:sp>
        <p:sp>
          <p:nvSpPr>
            <p:cNvPr id="7175" name="AutoShape 7"/>
            <p:cNvSpPr>
              <a:spLocks noChangeArrowheads="1"/>
            </p:cNvSpPr>
            <p:nvPr/>
          </p:nvSpPr>
          <p:spPr bwMode="auto">
            <a:xfrm>
              <a:off x="151" y="1127"/>
              <a:ext cx="173" cy="180"/>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7176" name="Group 8"/>
          <p:cNvGrpSpPr>
            <a:grpSpLocks/>
          </p:cNvGrpSpPr>
          <p:nvPr/>
        </p:nvGrpSpPr>
        <p:grpSpPr bwMode="auto">
          <a:xfrm>
            <a:off x="239713" y="2647950"/>
            <a:ext cx="8643937" cy="623888"/>
            <a:chOff x="151" y="1668"/>
            <a:chExt cx="5445" cy="393"/>
          </a:xfrm>
        </p:grpSpPr>
        <p:sp>
          <p:nvSpPr>
            <p:cNvPr id="7177" name="Text Box 9"/>
            <p:cNvSpPr txBox="1">
              <a:spLocks noChangeArrowheads="1"/>
            </p:cNvSpPr>
            <p:nvPr/>
          </p:nvSpPr>
          <p:spPr bwMode="auto">
            <a:xfrm>
              <a:off x="272" y="1668"/>
              <a:ext cx="532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El granizo</a:t>
              </a:r>
              <a:r>
                <a:rPr lang="en-GB" sz="1800">
                  <a:solidFill>
                    <a:schemeClr val="tx1"/>
                  </a:solidFill>
                  <a:latin typeface="Arial" charset="0"/>
                </a:rPr>
                <a:t> se forma por congelación del agua en nubes con fuertes corrientes de aire y bajas temperaturas.</a:t>
              </a:r>
            </a:p>
          </p:txBody>
        </p:sp>
        <p:sp>
          <p:nvSpPr>
            <p:cNvPr id="7178" name="AutoShape 10"/>
            <p:cNvSpPr>
              <a:spLocks noChangeArrowheads="1"/>
            </p:cNvSpPr>
            <p:nvPr/>
          </p:nvSpPr>
          <p:spPr bwMode="auto">
            <a:xfrm>
              <a:off x="151" y="1680"/>
              <a:ext cx="173" cy="177"/>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7179" name="Group 11"/>
          <p:cNvGrpSpPr>
            <a:grpSpLocks/>
          </p:cNvGrpSpPr>
          <p:nvPr/>
        </p:nvGrpSpPr>
        <p:grpSpPr bwMode="auto">
          <a:xfrm>
            <a:off x="203200" y="3276600"/>
            <a:ext cx="6072188" cy="623888"/>
            <a:chOff x="128" y="2064"/>
            <a:chExt cx="3825" cy="393"/>
          </a:xfrm>
        </p:grpSpPr>
        <p:sp>
          <p:nvSpPr>
            <p:cNvPr id="7180" name="Text Box 12"/>
            <p:cNvSpPr txBox="1">
              <a:spLocks noChangeArrowheads="1"/>
            </p:cNvSpPr>
            <p:nvPr/>
          </p:nvSpPr>
          <p:spPr bwMode="auto">
            <a:xfrm>
              <a:off x="242" y="2064"/>
              <a:ext cx="3712"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La nieve</a:t>
              </a:r>
              <a:r>
                <a:rPr lang="en-GB" sz="1800">
                  <a:solidFill>
                    <a:schemeClr val="tx1"/>
                  </a:solidFill>
                  <a:latin typeface="Arial" charset="0"/>
                </a:rPr>
                <a:t> está formada por masas de cristales de hielo que forman copos.</a:t>
              </a:r>
            </a:p>
          </p:txBody>
        </p:sp>
        <p:sp>
          <p:nvSpPr>
            <p:cNvPr id="7181" name="AutoShape 13"/>
            <p:cNvSpPr>
              <a:spLocks noChangeArrowheads="1"/>
            </p:cNvSpPr>
            <p:nvPr/>
          </p:nvSpPr>
          <p:spPr bwMode="auto">
            <a:xfrm>
              <a:off x="128" y="2084"/>
              <a:ext cx="173" cy="168"/>
            </a:xfrm>
            <a:prstGeom prst="roundRect">
              <a:avLst>
                <a:gd name="adj" fmla="val 593"/>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7182" name="Group 14"/>
          <p:cNvGrpSpPr>
            <a:grpSpLocks/>
          </p:cNvGrpSpPr>
          <p:nvPr/>
        </p:nvGrpSpPr>
        <p:grpSpPr bwMode="auto">
          <a:xfrm>
            <a:off x="242888" y="3933825"/>
            <a:ext cx="5870575" cy="377825"/>
            <a:chOff x="153" y="2478"/>
            <a:chExt cx="3698" cy="238"/>
          </a:xfrm>
        </p:grpSpPr>
        <p:sp>
          <p:nvSpPr>
            <p:cNvPr id="7183" name="Text Box 15"/>
            <p:cNvSpPr txBox="1">
              <a:spLocks noChangeArrowheads="1"/>
            </p:cNvSpPr>
            <p:nvPr/>
          </p:nvSpPr>
          <p:spPr bwMode="auto">
            <a:xfrm>
              <a:off x="276" y="2478"/>
              <a:ext cx="3576"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Según sea la causa las precipitaciones pueden ser: </a:t>
              </a:r>
            </a:p>
          </p:txBody>
        </p:sp>
        <p:sp>
          <p:nvSpPr>
            <p:cNvPr id="7184" name="AutoShape 16"/>
            <p:cNvSpPr>
              <a:spLocks noChangeArrowheads="1"/>
            </p:cNvSpPr>
            <p:nvPr/>
          </p:nvSpPr>
          <p:spPr bwMode="auto">
            <a:xfrm>
              <a:off x="153" y="2489"/>
              <a:ext cx="173" cy="177"/>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sp>
        <p:nvSpPr>
          <p:cNvPr id="7185" name="Text Box 17"/>
          <p:cNvSpPr txBox="1">
            <a:spLocks noChangeArrowheads="1"/>
          </p:cNvSpPr>
          <p:nvPr/>
        </p:nvSpPr>
        <p:spPr bwMode="auto">
          <a:xfrm>
            <a:off x="552450" y="4343400"/>
            <a:ext cx="5810250" cy="625475"/>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 </a:t>
            </a:r>
            <a:r>
              <a:rPr lang="en-GB" sz="1800">
                <a:solidFill>
                  <a:srgbClr val="FF3300"/>
                </a:solidFill>
                <a:latin typeface="Arial" charset="0"/>
              </a:rPr>
              <a:t>Convectivas:</a:t>
            </a:r>
            <a:r>
              <a:rPr lang="en-GB" sz="1800">
                <a:solidFill>
                  <a:schemeClr val="tx1"/>
                </a:solidFill>
                <a:latin typeface="Arial" charset="0"/>
              </a:rPr>
              <a:t> producidas por calentamiento y ascenso de masas de aire. </a:t>
            </a:r>
          </a:p>
        </p:txBody>
      </p:sp>
      <p:sp>
        <p:nvSpPr>
          <p:cNvPr id="7186" name="Text Box 18"/>
          <p:cNvSpPr txBox="1">
            <a:spLocks noChangeArrowheads="1"/>
          </p:cNvSpPr>
          <p:nvPr/>
        </p:nvSpPr>
        <p:spPr bwMode="auto">
          <a:xfrm>
            <a:off x="552450" y="4953000"/>
            <a:ext cx="5848350" cy="625475"/>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 </a:t>
            </a:r>
            <a:r>
              <a:rPr lang="en-GB" sz="1800">
                <a:solidFill>
                  <a:srgbClr val="FF3300"/>
                </a:solidFill>
                <a:latin typeface="Arial" charset="0"/>
              </a:rPr>
              <a:t>Orográficas:</a:t>
            </a:r>
            <a:r>
              <a:rPr lang="en-GB" sz="1800">
                <a:solidFill>
                  <a:schemeClr val="tx1"/>
                </a:solidFill>
                <a:latin typeface="Arial" charset="0"/>
              </a:rPr>
              <a:t> las montañas obligan a ascender la masa de aire, se expande y enfría, produciendo lluvia.</a:t>
            </a:r>
          </a:p>
        </p:txBody>
      </p:sp>
      <p:sp>
        <p:nvSpPr>
          <p:cNvPr id="7187" name="Text Box 19"/>
          <p:cNvSpPr txBox="1">
            <a:spLocks noChangeArrowheads="1"/>
          </p:cNvSpPr>
          <p:nvPr/>
        </p:nvSpPr>
        <p:spPr bwMode="auto">
          <a:xfrm>
            <a:off x="552450" y="5565775"/>
            <a:ext cx="5810250" cy="871538"/>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 </a:t>
            </a:r>
            <a:r>
              <a:rPr lang="en-GB" sz="1800">
                <a:solidFill>
                  <a:srgbClr val="FF3300"/>
                </a:solidFill>
                <a:latin typeface="Arial" charset="0"/>
              </a:rPr>
              <a:t>De frente</a:t>
            </a:r>
            <a:r>
              <a:rPr lang="en-GB" sz="1800">
                <a:solidFill>
                  <a:srgbClr val="FF6600"/>
                </a:solidFill>
                <a:latin typeface="Arial" charset="0"/>
              </a:rPr>
              <a:t>:</a:t>
            </a:r>
            <a:r>
              <a:rPr lang="en-GB" sz="1800">
                <a:solidFill>
                  <a:schemeClr val="tx1"/>
                </a:solidFill>
                <a:latin typeface="Arial" charset="0"/>
              </a:rPr>
              <a:t> si una masa de aire frío entra en contacto con una masa cálida, esta última asciende sobre la fría, se expande, se enfría y se produce la lluvia.</a:t>
            </a:r>
          </a:p>
        </p:txBody>
      </p:sp>
      <p:sp>
        <p:nvSpPr>
          <p:cNvPr id="7188" name="Freeform 20"/>
          <p:cNvSpPr>
            <a:spLocks/>
          </p:cNvSpPr>
          <p:nvPr/>
        </p:nvSpPr>
        <p:spPr bwMode="auto">
          <a:xfrm>
            <a:off x="6816725" y="4354513"/>
            <a:ext cx="782638" cy="1285875"/>
          </a:xfrm>
          <a:custGeom>
            <a:avLst/>
            <a:gdLst/>
            <a:ahLst/>
            <a:cxnLst>
              <a:cxn ang="0">
                <a:pos x="0" y="3572"/>
              </a:cxn>
              <a:cxn ang="0">
                <a:pos x="748" y="2959"/>
              </a:cxn>
              <a:cxn ang="0">
                <a:pos x="1147" y="2453"/>
              </a:cxn>
              <a:cxn ang="0">
                <a:pos x="1472" y="1733"/>
              </a:cxn>
              <a:cxn ang="0">
                <a:pos x="1646" y="1173"/>
              </a:cxn>
              <a:cxn ang="0">
                <a:pos x="1821" y="559"/>
              </a:cxn>
              <a:cxn ang="0">
                <a:pos x="2171" y="0"/>
              </a:cxn>
            </a:cxnLst>
            <a:rect l="0" t="0" r="r" b="b"/>
            <a:pathLst>
              <a:path w="2172" h="3573">
                <a:moveTo>
                  <a:pt x="0" y="3572"/>
                </a:moveTo>
                <a:cubicBezTo>
                  <a:pt x="124" y="3470"/>
                  <a:pt x="557" y="3146"/>
                  <a:pt x="748" y="2959"/>
                </a:cubicBezTo>
                <a:cubicBezTo>
                  <a:pt x="939" y="2773"/>
                  <a:pt x="1027" y="2657"/>
                  <a:pt x="1147" y="2453"/>
                </a:cubicBezTo>
                <a:cubicBezTo>
                  <a:pt x="1268" y="2248"/>
                  <a:pt x="1389" y="1946"/>
                  <a:pt x="1472" y="1733"/>
                </a:cubicBezTo>
                <a:cubicBezTo>
                  <a:pt x="1555" y="1519"/>
                  <a:pt x="1588" y="1368"/>
                  <a:pt x="1646" y="1173"/>
                </a:cubicBezTo>
                <a:cubicBezTo>
                  <a:pt x="1705" y="977"/>
                  <a:pt x="1734" y="755"/>
                  <a:pt x="1821" y="559"/>
                </a:cubicBezTo>
                <a:cubicBezTo>
                  <a:pt x="1908" y="364"/>
                  <a:pt x="2100" y="115"/>
                  <a:pt x="2171" y="0"/>
                </a:cubicBezTo>
              </a:path>
            </a:pathLst>
          </a:custGeom>
          <a:noFill/>
          <a:ln w="38160">
            <a:solidFill>
              <a:srgbClr val="00CC99"/>
            </a:solidFill>
            <a:round/>
            <a:headEnd/>
            <a:tailEnd type="triangle" w="med" len="med"/>
          </a:ln>
        </p:spPr>
        <p:txBody>
          <a:bodyPr/>
          <a:lstStyle/>
          <a:p>
            <a:endParaRPr lang="es-ES"/>
          </a:p>
        </p:txBody>
      </p:sp>
      <p:sp>
        <p:nvSpPr>
          <p:cNvPr id="7189" name="Freeform 21"/>
          <p:cNvSpPr>
            <a:spLocks/>
          </p:cNvSpPr>
          <p:nvPr/>
        </p:nvSpPr>
        <p:spPr bwMode="auto">
          <a:xfrm>
            <a:off x="8089900" y="4383088"/>
            <a:ext cx="714375" cy="876300"/>
          </a:xfrm>
          <a:custGeom>
            <a:avLst/>
            <a:gdLst/>
            <a:ahLst/>
            <a:cxnLst>
              <a:cxn ang="0">
                <a:pos x="0" y="0"/>
              </a:cxn>
              <a:cxn ang="0">
                <a:pos x="1119" y="1878"/>
              </a:cxn>
              <a:cxn ang="0">
                <a:pos x="1603" y="2272"/>
              </a:cxn>
              <a:cxn ang="0">
                <a:pos x="1985" y="2435"/>
              </a:cxn>
            </a:cxnLst>
            <a:rect l="0" t="0" r="r" b="b"/>
            <a:pathLst>
              <a:path w="1986" h="2436">
                <a:moveTo>
                  <a:pt x="0" y="0"/>
                </a:moveTo>
                <a:cubicBezTo>
                  <a:pt x="424" y="749"/>
                  <a:pt x="852" y="1499"/>
                  <a:pt x="1119" y="1878"/>
                </a:cubicBezTo>
                <a:cubicBezTo>
                  <a:pt x="1386" y="2257"/>
                  <a:pt x="1459" y="2179"/>
                  <a:pt x="1603" y="2272"/>
                </a:cubicBezTo>
                <a:cubicBezTo>
                  <a:pt x="1747" y="2365"/>
                  <a:pt x="1912" y="2411"/>
                  <a:pt x="1985" y="2435"/>
                </a:cubicBezTo>
              </a:path>
            </a:pathLst>
          </a:custGeom>
          <a:noFill/>
          <a:ln w="38160">
            <a:solidFill>
              <a:srgbClr val="FF0000"/>
            </a:solidFill>
            <a:round/>
            <a:headEnd/>
            <a:tailEnd type="triangle" w="med" len="med"/>
          </a:ln>
        </p:spPr>
        <p:txBody>
          <a:bodyPr/>
          <a:lstStyle/>
          <a:p>
            <a:endParaRPr lang="es-ES"/>
          </a:p>
        </p:txBody>
      </p:sp>
      <p:grpSp>
        <p:nvGrpSpPr>
          <p:cNvPr id="7190" name="Group 22"/>
          <p:cNvGrpSpPr>
            <a:grpSpLocks/>
          </p:cNvGrpSpPr>
          <p:nvPr/>
        </p:nvGrpSpPr>
        <p:grpSpPr bwMode="auto">
          <a:xfrm>
            <a:off x="6892925" y="4672013"/>
            <a:ext cx="2032000" cy="327025"/>
            <a:chOff x="4342" y="2943"/>
            <a:chExt cx="1280" cy="206"/>
          </a:xfrm>
        </p:grpSpPr>
        <p:sp>
          <p:nvSpPr>
            <p:cNvPr id="7191" name="Text Box 23"/>
            <p:cNvSpPr txBox="1">
              <a:spLocks noChangeArrowheads="1"/>
            </p:cNvSpPr>
            <p:nvPr/>
          </p:nvSpPr>
          <p:spPr bwMode="auto">
            <a:xfrm>
              <a:off x="4342" y="2953"/>
              <a:ext cx="345" cy="198"/>
            </a:xfrm>
            <a:prstGeom prst="rect">
              <a:avLst/>
            </a:prstGeom>
            <a:noFill/>
            <a:ln w="9525">
              <a:noFill/>
              <a:miter lim="800000"/>
              <a:headEnd/>
              <a:tailEnd/>
            </a:ln>
          </p:spPr>
          <p:txBody>
            <a:bodyPr lIns="90000" tIns="46800" rIns="90000" bIns="46800">
              <a:spAutoFit/>
            </a:bodyPr>
            <a:lstStyle/>
            <a:p>
              <a:pPr algn="ctr">
                <a:lnSpc>
                  <a:spcPct val="90000"/>
                </a:lnSpc>
                <a:buClr>
                  <a:srgbClr val="0033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1">
                  <a:solidFill>
                    <a:srgbClr val="003366"/>
                  </a:solidFill>
                </a:rPr>
                <a:t>6  </a:t>
              </a:r>
              <a:r>
                <a:rPr lang="en-GB" sz="1200" b="1">
                  <a:solidFill>
                    <a:srgbClr val="003366"/>
                  </a:solidFill>
                  <a:latin typeface="Symbol" pitchFamily="16" charset="2"/>
                </a:rPr>
                <a:t></a:t>
              </a:r>
              <a:r>
                <a:rPr lang="en-GB" sz="1200" b="1">
                  <a:solidFill>
                    <a:srgbClr val="003366"/>
                  </a:solidFill>
                </a:rPr>
                <a:t>C</a:t>
              </a:r>
            </a:p>
          </p:txBody>
        </p:sp>
        <p:sp>
          <p:nvSpPr>
            <p:cNvPr id="7192" name="Text Box 24"/>
            <p:cNvSpPr txBox="1">
              <a:spLocks noChangeArrowheads="1"/>
            </p:cNvSpPr>
            <p:nvPr/>
          </p:nvSpPr>
          <p:spPr bwMode="auto">
            <a:xfrm>
              <a:off x="5212" y="2943"/>
              <a:ext cx="411" cy="198"/>
            </a:xfrm>
            <a:prstGeom prst="rect">
              <a:avLst/>
            </a:prstGeom>
            <a:noFill/>
            <a:ln w="9525">
              <a:noFill/>
              <a:miter lim="800000"/>
              <a:headEnd/>
              <a:tailEnd/>
            </a:ln>
          </p:spPr>
          <p:txBody>
            <a:bodyPr lIns="90000" tIns="46800" rIns="90000" bIns="46800">
              <a:spAutoFit/>
            </a:bodyPr>
            <a:lstStyle/>
            <a:p>
              <a:pPr algn="ctr">
                <a:lnSpc>
                  <a:spcPct val="90000"/>
                </a:lnSpc>
                <a:buClr>
                  <a:srgbClr val="0033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1">
                  <a:solidFill>
                    <a:srgbClr val="003366"/>
                  </a:solidFill>
                </a:rPr>
                <a:t>16  </a:t>
              </a:r>
              <a:r>
                <a:rPr lang="en-GB" sz="1200" b="1">
                  <a:solidFill>
                    <a:srgbClr val="003366"/>
                  </a:solidFill>
                  <a:latin typeface="Symbol" pitchFamily="16" charset="2"/>
                </a:rPr>
                <a:t></a:t>
              </a:r>
              <a:r>
                <a:rPr lang="en-GB" sz="1200" b="1">
                  <a:solidFill>
                    <a:srgbClr val="003366"/>
                  </a:solidFill>
                </a:rPr>
                <a:t>C</a:t>
              </a:r>
            </a:p>
          </p:txBody>
        </p:sp>
      </p:grpSp>
      <p:grpSp>
        <p:nvGrpSpPr>
          <p:cNvPr id="7193" name="Group 25"/>
          <p:cNvGrpSpPr>
            <a:grpSpLocks/>
          </p:cNvGrpSpPr>
          <p:nvPr/>
        </p:nvGrpSpPr>
        <p:grpSpPr bwMode="auto">
          <a:xfrm>
            <a:off x="7477125" y="3648075"/>
            <a:ext cx="1390650" cy="704850"/>
            <a:chOff x="4710" y="2298"/>
            <a:chExt cx="876" cy="444"/>
          </a:xfrm>
        </p:grpSpPr>
        <p:grpSp>
          <p:nvGrpSpPr>
            <p:cNvPr id="7194" name="Group 26"/>
            <p:cNvGrpSpPr>
              <a:grpSpLocks/>
            </p:cNvGrpSpPr>
            <p:nvPr/>
          </p:nvGrpSpPr>
          <p:grpSpPr bwMode="auto">
            <a:xfrm>
              <a:off x="4710" y="2298"/>
              <a:ext cx="876" cy="182"/>
              <a:chOff x="4710" y="2298"/>
              <a:chExt cx="876" cy="182"/>
            </a:xfrm>
          </p:grpSpPr>
          <p:sp>
            <p:nvSpPr>
              <p:cNvPr id="7195" name="AutoShape 27"/>
              <p:cNvSpPr>
                <a:spLocks noChangeArrowheads="1"/>
              </p:cNvSpPr>
              <p:nvPr/>
            </p:nvSpPr>
            <p:spPr bwMode="auto">
              <a:xfrm>
                <a:off x="4740" y="2329"/>
                <a:ext cx="798" cy="152"/>
              </a:xfrm>
              <a:prstGeom prst="roundRect">
                <a:avLst>
                  <a:gd name="adj" fmla="val 14472"/>
                </a:avLst>
              </a:prstGeom>
              <a:solidFill>
                <a:srgbClr val="FFCC00"/>
              </a:solidFill>
              <a:ln w="9525">
                <a:noFill/>
                <a:round/>
                <a:headEnd/>
                <a:tailEnd/>
              </a:ln>
            </p:spPr>
            <p:txBody>
              <a:bodyPr wrap="none" anchor="ctr"/>
              <a:lstStyle/>
              <a:p>
                <a:endParaRPr lang="es-ES"/>
              </a:p>
            </p:txBody>
          </p:sp>
          <p:grpSp>
            <p:nvGrpSpPr>
              <p:cNvPr id="7196" name="Group 28"/>
              <p:cNvGrpSpPr>
                <a:grpSpLocks/>
              </p:cNvGrpSpPr>
              <p:nvPr/>
            </p:nvGrpSpPr>
            <p:grpSpPr bwMode="auto">
              <a:xfrm>
                <a:off x="4710" y="2298"/>
                <a:ext cx="876" cy="161"/>
                <a:chOff x="4710" y="2298"/>
                <a:chExt cx="876" cy="161"/>
              </a:xfrm>
            </p:grpSpPr>
            <p:sp>
              <p:nvSpPr>
                <p:cNvPr id="7197" name="AutoShape 29"/>
                <p:cNvSpPr>
                  <a:spLocks noChangeArrowheads="1"/>
                </p:cNvSpPr>
                <p:nvPr/>
              </p:nvSpPr>
              <p:spPr bwMode="auto">
                <a:xfrm>
                  <a:off x="4710" y="2298"/>
                  <a:ext cx="877" cy="162"/>
                </a:xfrm>
                <a:prstGeom prst="roundRect">
                  <a:avLst>
                    <a:gd name="adj" fmla="val 616"/>
                  </a:avLst>
                </a:prstGeom>
                <a:solidFill>
                  <a:srgbClr val="FFCC00"/>
                </a:solidFill>
                <a:ln w="9525">
                  <a:noFill/>
                  <a:round/>
                  <a:headEnd/>
                  <a:tailEnd/>
                </a:ln>
              </p:spPr>
              <p:txBody>
                <a:bodyPr wrap="none" anchor="ctr"/>
                <a:lstStyle/>
                <a:p>
                  <a:endParaRPr lang="es-ES"/>
                </a:p>
              </p:txBody>
            </p:sp>
            <p:sp>
              <p:nvSpPr>
                <p:cNvPr id="7198" name="AutoShape 30"/>
                <p:cNvSpPr>
                  <a:spLocks noChangeArrowheads="1"/>
                </p:cNvSpPr>
                <p:nvPr/>
              </p:nvSpPr>
              <p:spPr bwMode="auto">
                <a:xfrm>
                  <a:off x="4710" y="2298"/>
                  <a:ext cx="877" cy="162"/>
                </a:xfrm>
                <a:prstGeom prst="roundRect">
                  <a:avLst>
                    <a:gd name="adj" fmla="val 616"/>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Aire caliente y seco</a:t>
                  </a:r>
                </a:p>
              </p:txBody>
            </p:sp>
          </p:grpSp>
        </p:grpSp>
        <p:sp>
          <p:nvSpPr>
            <p:cNvPr id="7199" name="Line 31"/>
            <p:cNvSpPr>
              <a:spLocks noChangeShapeType="1"/>
            </p:cNvSpPr>
            <p:nvPr/>
          </p:nvSpPr>
          <p:spPr bwMode="auto">
            <a:xfrm flipH="1">
              <a:off x="5147" y="2460"/>
              <a:ext cx="284" cy="283"/>
            </a:xfrm>
            <a:prstGeom prst="line">
              <a:avLst/>
            </a:prstGeom>
            <a:noFill/>
            <a:ln w="28440">
              <a:solidFill>
                <a:srgbClr val="FFCC00"/>
              </a:solidFill>
              <a:round/>
              <a:headEnd/>
              <a:tailEnd/>
            </a:ln>
          </p:spPr>
          <p:txBody>
            <a:bodyPr/>
            <a:lstStyle/>
            <a:p>
              <a:endParaRPr lang="es-ES"/>
            </a:p>
          </p:txBody>
        </p:sp>
      </p:grpSp>
      <p:grpSp>
        <p:nvGrpSpPr>
          <p:cNvPr id="7200" name="Group 32"/>
          <p:cNvGrpSpPr>
            <a:grpSpLocks/>
          </p:cNvGrpSpPr>
          <p:nvPr/>
        </p:nvGrpSpPr>
        <p:grpSpPr bwMode="auto">
          <a:xfrm>
            <a:off x="6567488" y="3321050"/>
            <a:ext cx="1703387" cy="1127125"/>
            <a:chOff x="4137" y="2092"/>
            <a:chExt cx="1073" cy="710"/>
          </a:xfrm>
        </p:grpSpPr>
        <p:sp>
          <p:nvSpPr>
            <p:cNvPr id="7201" name="Line 33"/>
            <p:cNvSpPr>
              <a:spLocks noChangeShapeType="1"/>
            </p:cNvSpPr>
            <p:nvPr/>
          </p:nvSpPr>
          <p:spPr bwMode="auto">
            <a:xfrm>
              <a:off x="4318" y="2234"/>
              <a:ext cx="350" cy="569"/>
            </a:xfrm>
            <a:prstGeom prst="line">
              <a:avLst/>
            </a:prstGeom>
            <a:noFill/>
            <a:ln w="28440">
              <a:solidFill>
                <a:srgbClr val="FFCC00"/>
              </a:solidFill>
              <a:round/>
              <a:headEnd/>
              <a:tailEnd/>
            </a:ln>
          </p:spPr>
          <p:txBody>
            <a:bodyPr/>
            <a:lstStyle/>
            <a:p>
              <a:endParaRPr lang="es-ES"/>
            </a:p>
          </p:txBody>
        </p:sp>
        <p:grpSp>
          <p:nvGrpSpPr>
            <p:cNvPr id="7202" name="Group 34"/>
            <p:cNvGrpSpPr>
              <a:grpSpLocks/>
            </p:cNvGrpSpPr>
            <p:nvPr/>
          </p:nvGrpSpPr>
          <p:grpSpPr bwMode="auto">
            <a:xfrm>
              <a:off x="4137" y="2092"/>
              <a:ext cx="1073" cy="169"/>
              <a:chOff x="4137" y="2092"/>
              <a:chExt cx="1073" cy="169"/>
            </a:xfrm>
          </p:grpSpPr>
          <p:grpSp>
            <p:nvGrpSpPr>
              <p:cNvPr id="7203" name="Group 35"/>
              <p:cNvGrpSpPr>
                <a:grpSpLocks/>
              </p:cNvGrpSpPr>
              <p:nvPr/>
            </p:nvGrpSpPr>
            <p:grpSpPr bwMode="auto">
              <a:xfrm>
                <a:off x="4164" y="2092"/>
                <a:ext cx="995" cy="169"/>
                <a:chOff x="4164" y="2092"/>
                <a:chExt cx="995" cy="169"/>
              </a:xfrm>
            </p:grpSpPr>
            <p:sp>
              <p:nvSpPr>
                <p:cNvPr id="7204" name="AutoShape 36"/>
                <p:cNvSpPr>
                  <a:spLocks noChangeArrowheads="1"/>
                </p:cNvSpPr>
                <p:nvPr/>
              </p:nvSpPr>
              <p:spPr bwMode="auto">
                <a:xfrm>
                  <a:off x="4164" y="2121"/>
                  <a:ext cx="996" cy="141"/>
                </a:xfrm>
                <a:prstGeom prst="roundRect">
                  <a:avLst>
                    <a:gd name="adj" fmla="val 15713"/>
                  </a:avLst>
                </a:prstGeom>
                <a:solidFill>
                  <a:srgbClr val="FFCC00"/>
                </a:solidFill>
                <a:ln w="9525">
                  <a:noFill/>
                  <a:round/>
                  <a:headEnd/>
                  <a:tailEnd/>
                </a:ln>
              </p:spPr>
              <p:txBody>
                <a:bodyPr wrap="none" anchor="ctr"/>
                <a:lstStyle/>
                <a:p>
                  <a:endParaRPr lang="es-ES"/>
                </a:p>
              </p:txBody>
            </p:sp>
            <p:sp>
              <p:nvSpPr>
                <p:cNvPr id="7205" name="AutoShape 37"/>
                <p:cNvSpPr>
                  <a:spLocks noChangeArrowheads="1"/>
                </p:cNvSpPr>
                <p:nvPr/>
              </p:nvSpPr>
              <p:spPr bwMode="auto">
                <a:xfrm>
                  <a:off x="4615" y="2092"/>
                  <a:ext cx="115" cy="161"/>
                </a:xfrm>
                <a:prstGeom prst="roundRect">
                  <a:avLst>
                    <a:gd name="adj" fmla="val 875"/>
                  </a:avLst>
                </a:prstGeom>
                <a:solidFill>
                  <a:srgbClr val="FFCC00"/>
                </a:solidFill>
                <a:ln w="9525">
                  <a:noFill/>
                  <a:round/>
                  <a:headEnd/>
                  <a:tailEnd/>
                </a:ln>
              </p:spPr>
              <p:txBody>
                <a:bodyPr wrap="none" anchor="ctr"/>
                <a:lstStyle/>
                <a:p>
                  <a:endParaRPr lang="es-ES"/>
                </a:p>
              </p:txBody>
            </p:sp>
          </p:grpSp>
          <p:grpSp>
            <p:nvGrpSpPr>
              <p:cNvPr id="7206" name="Group 38"/>
              <p:cNvGrpSpPr>
                <a:grpSpLocks/>
              </p:cNvGrpSpPr>
              <p:nvPr/>
            </p:nvGrpSpPr>
            <p:grpSpPr bwMode="auto">
              <a:xfrm>
                <a:off x="4137" y="2098"/>
                <a:ext cx="1073" cy="161"/>
                <a:chOff x="4137" y="2098"/>
                <a:chExt cx="1073" cy="161"/>
              </a:xfrm>
            </p:grpSpPr>
            <p:sp>
              <p:nvSpPr>
                <p:cNvPr id="7207" name="AutoShape 39"/>
                <p:cNvSpPr>
                  <a:spLocks noChangeArrowheads="1"/>
                </p:cNvSpPr>
                <p:nvPr/>
              </p:nvSpPr>
              <p:spPr bwMode="auto">
                <a:xfrm>
                  <a:off x="4137" y="2098"/>
                  <a:ext cx="1074" cy="162"/>
                </a:xfrm>
                <a:prstGeom prst="roundRect">
                  <a:avLst>
                    <a:gd name="adj" fmla="val 616"/>
                  </a:avLst>
                </a:prstGeom>
                <a:solidFill>
                  <a:srgbClr val="FFCC00"/>
                </a:solidFill>
                <a:ln w="9525">
                  <a:noFill/>
                  <a:round/>
                  <a:headEnd/>
                  <a:tailEnd/>
                </a:ln>
              </p:spPr>
              <p:txBody>
                <a:bodyPr wrap="none" anchor="ctr"/>
                <a:lstStyle/>
                <a:p>
                  <a:endParaRPr lang="es-ES"/>
                </a:p>
              </p:txBody>
            </p:sp>
            <p:sp>
              <p:nvSpPr>
                <p:cNvPr id="7208" name="AutoShape 40"/>
                <p:cNvSpPr>
                  <a:spLocks noChangeArrowheads="1"/>
                </p:cNvSpPr>
                <p:nvPr/>
              </p:nvSpPr>
              <p:spPr bwMode="auto">
                <a:xfrm>
                  <a:off x="4137" y="2098"/>
                  <a:ext cx="1074" cy="162"/>
                </a:xfrm>
                <a:prstGeom prst="roundRect">
                  <a:avLst>
                    <a:gd name="adj" fmla="val 616"/>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Aire templado y húmedo</a:t>
                  </a:r>
                </a:p>
              </p:txBody>
            </p:sp>
          </p:grpSp>
        </p:grpSp>
      </p:grpSp>
      <p:grpSp>
        <p:nvGrpSpPr>
          <p:cNvPr id="7209" name="Group 41"/>
          <p:cNvGrpSpPr>
            <a:grpSpLocks/>
          </p:cNvGrpSpPr>
          <p:nvPr/>
        </p:nvGrpSpPr>
        <p:grpSpPr bwMode="auto">
          <a:xfrm>
            <a:off x="6448425" y="4024313"/>
            <a:ext cx="709613" cy="1943100"/>
            <a:chOff x="4062" y="2535"/>
            <a:chExt cx="447" cy="1224"/>
          </a:xfrm>
        </p:grpSpPr>
        <p:sp>
          <p:nvSpPr>
            <p:cNvPr id="7210" name="AutoShape 42"/>
            <p:cNvSpPr>
              <a:spLocks noChangeArrowheads="1"/>
            </p:cNvSpPr>
            <p:nvPr/>
          </p:nvSpPr>
          <p:spPr bwMode="auto">
            <a:xfrm>
              <a:off x="4105" y="2535"/>
              <a:ext cx="405" cy="160"/>
            </a:xfrm>
            <a:prstGeom prst="roundRect">
              <a:avLst>
                <a:gd name="adj" fmla="val 625"/>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2000 m</a:t>
              </a:r>
            </a:p>
          </p:txBody>
        </p:sp>
        <p:sp>
          <p:nvSpPr>
            <p:cNvPr id="7211" name="Text Box 43"/>
            <p:cNvSpPr txBox="1">
              <a:spLocks noChangeArrowheads="1"/>
            </p:cNvSpPr>
            <p:nvPr/>
          </p:nvSpPr>
          <p:spPr bwMode="auto">
            <a:xfrm>
              <a:off x="4092" y="3065"/>
              <a:ext cx="417" cy="179"/>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1000 m</a:t>
              </a:r>
            </a:p>
          </p:txBody>
        </p:sp>
        <p:sp>
          <p:nvSpPr>
            <p:cNvPr id="7212" name="Text Box 44"/>
            <p:cNvSpPr txBox="1">
              <a:spLocks noChangeArrowheads="1"/>
            </p:cNvSpPr>
            <p:nvPr/>
          </p:nvSpPr>
          <p:spPr bwMode="auto">
            <a:xfrm>
              <a:off x="4062" y="3580"/>
              <a:ext cx="291" cy="179"/>
            </a:xfrm>
            <a:prstGeom prst="rect">
              <a:avLst/>
            </a:prstGeom>
            <a:noFill/>
            <a:ln w="9525">
              <a:noFill/>
              <a:miter lim="800000"/>
              <a:headEnd/>
              <a:tailEnd/>
            </a:ln>
          </p:spPr>
          <p:txBody>
            <a:bodyPr lIns="90000" tIns="46800" rIns="90000" bIns="46800">
              <a:spAutoFit/>
            </a:bodyPr>
            <a:lstStyle/>
            <a:p>
              <a:pPr algn="ctr">
                <a:lnSpc>
                  <a:spcPct val="90000"/>
                </a:lnSpc>
                <a:buClr>
                  <a:srgbClr val="FFFF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FFFFFF"/>
                  </a:solidFill>
                </a:rPr>
                <a:t>0 m</a:t>
              </a:r>
            </a:p>
          </p:txBody>
        </p:sp>
      </p:grpSp>
      <p:sp>
        <p:nvSpPr>
          <p:cNvPr id="7213" name="Text Box 45"/>
          <p:cNvSpPr txBox="1">
            <a:spLocks noChangeArrowheads="1"/>
          </p:cNvSpPr>
          <p:nvPr/>
        </p:nvSpPr>
        <p:spPr bwMode="auto">
          <a:xfrm>
            <a:off x="762000" y="498475"/>
            <a:ext cx="8262938" cy="465138"/>
          </a:xfrm>
          <a:prstGeom prst="rect">
            <a:avLst/>
          </a:prstGeom>
          <a:noFill/>
          <a:ln w="9525">
            <a:noFill/>
            <a:miter lim="800000"/>
            <a:headEnd/>
            <a:tailEnd/>
          </a:ln>
        </p:spPr>
        <p:txBody>
          <a:bodyPr lIns="90000" tIns="46800" rIns="90000" bIns="46800">
            <a:spAutoFit/>
          </a:bodyPr>
          <a:lstStyle/>
          <a:p>
            <a: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ELEMENTOS DEL CLIMA: PRECIPITACIONES.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heckerboard(across)">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173"/>
                                        </p:tgtEl>
                                        <p:attrNameLst>
                                          <p:attrName>style.visibility</p:attrName>
                                        </p:attrNameLst>
                                      </p:cBhvr>
                                      <p:to>
                                        <p:strVal val="visible"/>
                                      </p:to>
                                    </p:set>
                                    <p:animEffect transition="in" filter="checkerboard(across)">
                                      <p:cBhvr>
                                        <p:cTn id="12" dur="500"/>
                                        <p:tgtEl>
                                          <p:spTgt spid="717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7176"/>
                                        </p:tgtEl>
                                        <p:attrNameLst>
                                          <p:attrName>style.visibility</p:attrName>
                                        </p:attrNameLst>
                                      </p:cBhvr>
                                      <p:to>
                                        <p:strVal val="visible"/>
                                      </p:to>
                                    </p:set>
                                    <p:animEffect transition="in" filter="checkerboard(across)">
                                      <p:cBhvr>
                                        <p:cTn id="17" dur="500"/>
                                        <p:tgtEl>
                                          <p:spTgt spid="717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7179"/>
                                        </p:tgtEl>
                                        <p:attrNameLst>
                                          <p:attrName>style.visibility</p:attrName>
                                        </p:attrNameLst>
                                      </p:cBhvr>
                                      <p:to>
                                        <p:strVal val="visible"/>
                                      </p:to>
                                    </p:set>
                                    <p:animEffect transition="in" filter="checkerboard(across)">
                                      <p:cBhvr>
                                        <p:cTn id="22" dur="500"/>
                                        <p:tgtEl>
                                          <p:spTgt spid="717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7182"/>
                                        </p:tgtEl>
                                        <p:attrNameLst>
                                          <p:attrName>style.visibility</p:attrName>
                                        </p:attrNameLst>
                                      </p:cBhvr>
                                      <p:to>
                                        <p:strVal val="visible"/>
                                      </p:to>
                                    </p:set>
                                    <p:animEffect transition="in" filter="box(out)">
                                      <p:cBhvr>
                                        <p:cTn id="27" dur="500"/>
                                        <p:tgtEl>
                                          <p:spTgt spid="718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7185"/>
                                        </p:tgtEl>
                                        <p:attrNameLst>
                                          <p:attrName>style.visibility</p:attrName>
                                        </p:attrNameLst>
                                      </p:cBhvr>
                                      <p:to>
                                        <p:strVal val="visible"/>
                                      </p:to>
                                    </p:set>
                                    <p:animEffect transition="in" filter="box(out)">
                                      <p:cBhvr>
                                        <p:cTn id="32" dur="500"/>
                                        <p:tgtEl>
                                          <p:spTgt spid="718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7186"/>
                                        </p:tgtEl>
                                        <p:attrNameLst>
                                          <p:attrName>style.visibility</p:attrName>
                                        </p:attrNameLst>
                                      </p:cBhvr>
                                      <p:to>
                                        <p:strVal val="visible"/>
                                      </p:to>
                                    </p:set>
                                    <p:animEffect transition="in" filter="box(out)">
                                      <p:cBhvr>
                                        <p:cTn id="37" dur="500"/>
                                        <p:tgtEl>
                                          <p:spTgt spid="718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7169"/>
                                        </p:tgtEl>
                                        <p:attrNameLst>
                                          <p:attrName>style.visibility</p:attrName>
                                        </p:attrNameLst>
                                      </p:cBhvr>
                                      <p:to>
                                        <p:strVal val="visible"/>
                                      </p:to>
                                    </p:set>
                                    <p:animEffect transition="in" filter="wipe(up)">
                                      <p:cBhvr>
                                        <p:cTn id="42" dur="500"/>
                                        <p:tgtEl>
                                          <p:spTgt spid="716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7209"/>
                                        </p:tgtEl>
                                        <p:attrNameLst>
                                          <p:attrName>style.visibility</p:attrName>
                                        </p:attrNameLst>
                                      </p:cBhvr>
                                      <p:to>
                                        <p:strVal val="visible"/>
                                      </p:to>
                                    </p:set>
                                    <p:anim calcmode="lin" valueType="num">
                                      <p:cBhvr additive="base">
                                        <p:cTn id="47" dur="500" fill="hold"/>
                                        <p:tgtEl>
                                          <p:spTgt spid="7209"/>
                                        </p:tgtEl>
                                        <p:attrNameLst>
                                          <p:attrName>ppt_x</p:attrName>
                                        </p:attrNameLst>
                                      </p:cBhvr>
                                      <p:tavLst>
                                        <p:tav tm="0">
                                          <p:val>
                                            <p:strVal val="1+#ppt_w/2"/>
                                          </p:val>
                                        </p:tav>
                                        <p:tav tm="100000">
                                          <p:val>
                                            <p:strVal val="#ppt_x"/>
                                          </p:val>
                                        </p:tav>
                                      </p:tavLst>
                                    </p:anim>
                                    <p:anim calcmode="lin" valueType="num">
                                      <p:cBhvr additive="base">
                                        <p:cTn id="48" dur="500" fill="hold"/>
                                        <p:tgtEl>
                                          <p:spTgt spid="720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7190"/>
                                        </p:tgtEl>
                                        <p:attrNameLst>
                                          <p:attrName>style.visibility</p:attrName>
                                        </p:attrNameLst>
                                      </p:cBhvr>
                                      <p:to>
                                        <p:strVal val="visible"/>
                                      </p:to>
                                    </p:set>
                                    <p:anim calcmode="lin" valueType="num">
                                      <p:cBhvr additive="base">
                                        <p:cTn id="53" dur="500" fill="hold"/>
                                        <p:tgtEl>
                                          <p:spTgt spid="7190"/>
                                        </p:tgtEl>
                                        <p:attrNameLst>
                                          <p:attrName>ppt_x</p:attrName>
                                        </p:attrNameLst>
                                      </p:cBhvr>
                                      <p:tavLst>
                                        <p:tav tm="0">
                                          <p:val>
                                            <p:strVal val="1+#ppt_w/2"/>
                                          </p:val>
                                        </p:tav>
                                        <p:tav tm="100000">
                                          <p:val>
                                            <p:strVal val="#ppt_x"/>
                                          </p:val>
                                        </p:tav>
                                      </p:tavLst>
                                    </p:anim>
                                    <p:anim calcmode="lin" valueType="num">
                                      <p:cBhvr additive="base">
                                        <p:cTn id="54" dur="500" fill="hold"/>
                                        <p:tgtEl>
                                          <p:spTgt spid="7190"/>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8" presetClass="entr" presetSubtype="3" fill="hold" grpId="0" nodeType="clickEffect">
                                  <p:stCondLst>
                                    <p:cond delay="0"/>
                                  </p:stCondLst>
                                  <p:childTnLst>
                                    <p:set>
                                      <p:cBhvr>
                                        <p:cTn id="58" dur="1" fill="hold">
                                          <p:stCondLst>
                                            <p:cond delay="0"/>
                                          </p:stCondLst>
                                        </p:cTn>
                                        <p:tgtEl>
                                          <p:spTgt spid="7188"/>
                                        </p:tgtEl>
                                        <p:attrNameLst>
                                          <p:attrName>style.visibility</p:attrName>
                                        </p:attrNameLst>
                                      </p:cBhvr>
                                      <p:to>
                                        <p:strVal val="visible"/>
                                      </p:to>
                                    </p:set>
                                    <p:animEffect transition="in" filter="strips(upRight)">
                                      <p:cBhvr>
                                        <p:cTn id="59" dur="500"/>
                                        <p:tgtEl>
                                          <p:spTgt spid="7188"/>
                                        </p:tgtEl>
                                      </p:cBhvr>
                                    </p:animEffect>
                                  </p:childTnLst>
                                </p:cTn>
                              </p:par>
                            </p:childTnLst>
                          </p:cTn>
                        </p:par>
                      </p:childTnLst>
                    </p:cTn>
                  </p:par>
                  <p:par>
                    <p:cTn id="60" fill="hold">
                      <p:stCondLst>
                        <p:cond delay="indefinite"/>
                      </p:stCondLst>
                      <p:childTnLst>
                        <p:par>
                          <p:cTn id="61" fill="hold">
                            <p:stCondLst>
                              <p:cond delay="0"/>
                            </p:stCondLst>
                            <p:childTnLst>
                              <p:par>
                                <p:cTn id="62" presetID="4" presetClass="entr" presetSubtype="32" fill="hold" nodeType="clickEffect">
                                  <p:stCondLst>
                                    <p:cond delay="0"/>
                                  </p:stCondLst>
                                  <p:childTnLst>
                                    <p:set>
                                      <p:cBhvr>
                                        <p:cTn id="63" dur="1" fill="hold">
                                          <p:stCondLst>
                                            <p:cond delay="0"/>
                                          </p:stCondLst>
                                        </p:cTn>
                                        <p:tgtEl>
                                          <p:spTgt spid="7200"/>
                                        </p:tgtEl>
                                        <p:attrNameLst>
                                          <p:attrName>style.visibility</p:attrName>
                                        </p:attrNameLst>
                                      </p:cBhvr>
                                      <p:to>
                                        <p:strVal val="visible"/>
                                      </p:to>
                                    </p:set>
                                    <p:animEffect transition="in" filter="box(out)">
                                      <p:cBhvr>
                                        <p:cTn id="64" dur="500"/>
                                        <p:tgtEl>
                                          <p:spTgt spid="7200"/>
                                        </p:tgtEl>
                                      </p:cBhvr>
                                    </p:animEffect>
                                  </p:childTnLst>
                                </p:cTn>
                              </p:par>
                            </p:childTnLst>
                          </p:cTn>
                        </p:par>
                      </p:childTnLst>
                    </p:cTn>
                  </p:par>
                  <p:par>
                    <p:cTn id="65" fill="hold">
                      <p:stCondLst>
                        <p:cond delay="indefinite"/>
                      </p:stCondLst>
                      <p:childTnLst>
                        <p:par>
                          <p:cTn id="66" fill="hold">
                            <p:stCondLst>
                              <p:cond delay="0"/>
                            </p:stCondLst>
                            <p:childTnLst>
                              <p:par>
                                <p:cTn id="67" presetID="18" presetClass="entr" presetSubtype="6" fill="hold" grpId="0" nodeType="clickEffect">
                                  <p:stCondLst>
                                    <p:cond delay="0"/>
                                  </p:stCondLst>
                                  <p:childTnLst>
                                    <p:set>
                                      <p:cBhvr>
                                        <p:cTn id="68" dur="1" fill="hold">
                                          <p:stCondLst>
                                            <p:cond delay="0"/>
                                          </p:stCondLst>
                                        </p:cTn>
                                        <p:tgtEl>
                                          <p:spTgt spid="7189"/>
                                        </p:tgtEl>
                                        <p:attrNameLst>
                                          <p:attrName>style.visibility</p:attrName>
                                        </p:attrNameLst>
                                      </p:cBhvr>
                                      <p:to>
                                        <p:strVal val="visible"/>
                                      </p:to>
                                    </p:set>
                                    <p:animEffect transition="in" filter="strips(downRight)">
                                      <p:cBhvr>
                                        <p:cTn id="69" dur="500"/>
                                        <p:tgtEl>
                                          <p:spTgt spid="7189"/>
                                        </p:tgtEl>
                                      </p:cBhvr>
                                    </p:animEffect>
                                  </p:childTnLst>
                                </p:cTn>
                              </p:par>
                            </p:childTnLst>
                          </p:cTn>
                        </p:par>
                      </p:childTnLst>
                    </p:cTn>
                  </p:par>
                  <p:par>
                    <p:cTn id="70" fill="hold">
                      <p:stCondLst>
                        <p:cond delay="indefinite"/>
                      </p:stCondLst>
                      <p:childTnLst>
                        <p:par>
                          <p:cTn id="71" fill="hold">
                            <p:stCondLst>
                              <p:cond delay="0"/>
                            </p:stCondLst>
                            <p:childTnLst>
                              <p:par>
                                <p:cTn id="72" presetID="4" presetClass="entr" presetSubtype="32" fill="hold" nodeType="clickEffect">
                                  <p:stCondLst>
                                    <p:cond delay="0"/>
                                  </p:stCondLst>
                                  <p:childTnLst>
                                    <p:set>
                                      <p:cBhvr>
                                        <p:cTn id="73" dur="1" fill="hold">
                                          <p:stCondLst>
                                            <p:cond delay="0"/>
                                          </p:stCondLst>
                                        </p:cTn>
                                        <p:tgtEl>
                                          <p:spTgt spid="7193"/>
                                        </p:tgtEl>
                                        <p:attrNameLst>
                                          <p:attrName>style.visibility</p:attrName>
                                        </p:attrNameLst>
                                      </p:cBhvr>
                                      <p:to>
                                        <p:strVal val="visible"/>
                                      </p:to>
                                    </p:set>
                                    <p:animEffect transition="in" filter="box(out)">
                                      <p:cBhvr>
                                        <p:cTn id="74" dur="500"/>
                                        <p:tgtEl>
                                          <p:spTgt spid="7193"/>
                                        </p:tgtEl>
                                      </p:cBhvr>
                                    </p:animEffect>
                                  </p:childTnLst>
                                </p:cTn>
                              </p:par>
                            </p:childTnLst>
                          </p:cTn>
                        </p:par>
                      </p:childTnLst>
                    </p:cTn>
                  </p:par>
                  <p:par>
                    <p:cTn id="75" fill="hold">
                      <p:stCondLst>
                        <p:cond delay="indefinite"/>
                      </p:stCondLst>
                      <p:childTnLst>
                        <p:par>
                          <p:cTn id="76" fill="hold">
                            <p:stCondLst>
                              <p:cond delay="0"/>
                            </p:stCondLst>
                            <p:childTnLst>
                              <p:par>
                                <p:cTn id="77" presetID="4" presetClass="entr" presetSubtype="32" fill="hold" grpId="0" nodeType="clickEffect">
                                  <p:stCondLst>
                                    <p:cond delay="0"/>
                                  </p:stCondLst>
                                  <p:childTnLst>
                                    <p:set>
                                      <p:cBhvr>
                                        <p:cTn id="78" dur="1" fill="hold">
                                          <p:stCondLst>
                                            <p:cond delay="0"/>
                                          </p:stCondLst>
                                        </p:cTn>
                                        <p:tgtEl>
                                          <p:spTgt spid="7187"/>
                                        </p:tgtEl>
                                        <p:attrNameLst>
                                          <p:attrName>style.visibility</p:attrName>
                                        </p:attrNameLst>
                                      </p:cBhvr>
                                      <p:to>
                                        <p:strVal val="visible"/>
                                      </p:to>
                                    </p:set>
                                    <p:animEffect transition="in" filter="box(out)">
                                      <p:cBhvr>
                                        <p:cTn id="79" dur="500"/>
                                        <p:tgtEl>
                                          <p:spTgt spid="7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5" grpId="0" autoUpdateAnimBg="0"/>
      <p:bldP spid="7186" grpId="0" autoUpdateAnimBg="0"/>
      <p:bldP spid="7187" grpId="0" autoUpdateAnimBg="0"/>
      <p:bldP spid="7188" grpId="0" animBg="1"/>
      <p:bldP spid="718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609600" y="838200"/>
            <a:ext cx="7543800" cy="495300"/>
          </a:xfrm>
          <a:prstGeom prst="rect">
            <a:avLst/>
          </a:prstGeom>
          <a:noFill/>
          <a:ln w="9525">
            <a:noFill/>
            <a:miter lim="800000"/>
            <a:headEnd/>
            <a:tailEnd/>
          </a:ln>
        </p:spPr>
        <p:txBody>
          <a:bodyPr lIns="90000" tIns="46800" rIns="90000" bIns="46800">
            <a:spAutoFit/>
          </a:bodyPr>
          <a:lstStyle/>
          <a:p>
            <a:pPr>
              <a:spcBef>
                <a:spcPts val="1000"/>
              </a:spcBef>
              <a:buClr>
                <a:srgbClr val="000000"/>
              </a:buClr>
              <a:buSzPct val="100000"/>
              <a:buFont typeface="SMMedium"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latin typeface="SMMedium" charset="0"/>
              </a:rPr>
              <a:t>ELEMENTOS DEL CLIMA: HUMEDAD</a:t>
            </a:r>
            <a:r>
              <a:rPr lang="en-GB" sz="1600">
                <a:solidFill>
                  <a:schemeClr val="tx1"/>
                </a:solidFill>
                <a:latin typeface="SMMedium" charset="0"/>
              </a:rPr>
              <a:t>.</a:t>
            </a:r>
          </a:p>
        </p:txBody>
      </p:sp>
      <p:grpSp>
        <p:nvGrpSpPr>
          <p:cNvPr id="8194" name="Group 2"/>
          <p:cNvGrpSpPr>
            <a:grpSpLocks/>
          </p:cNvGrpSpPr>
          <p:nvPr/>
        </p:nvGrpSpPr>
        <p:grpSpPr bwMode="auto">
          <a:xfrm>
            <a:off x="409575" y="1524000"/>
            <a:ext cx="7208838" cy="377825"/>
            <a:chOff x="258" y="960"/>
            <a:chExt cx="4541" cy="238"/>
          </a:xfrm>
        </p:grpSpPr>
        <p:sp>
          <p:nvSpPr>
            <p:cNvPr id="8195" name="Text Box 3"/>
            <p:cNvSpPr txBox="1">
              <a:spLocks noChangeArrowheads="1"/>
            </p:cNvSpPr>
            <p:nvPr/>
          </p:nvSpPr>
          <p:spPr bwMode="auto">
            <a:xfrm>
              <a:off x="391" y="960"/>
              <a:ext cx="4410"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Se define humedad como el </a:t>
              </a:r>
              <a:r>
                <a:rPr lang="en-GB" sz="1800">
                  <a:solidFill>
                    <a:srgbClr val="0000FF"/>
                  </a:solidFill>
                  <a:latin typeface="Arial" charset="0"/>
                </a:rPr>
                <a:t>contenido de vapor de agua en el aire</a:t>
              </a:r>
              <a:r>
                <a:rPr lang="en-GB" sz="1800">
                  <a:solidFill>
                    <a:schemeClr val="tx1"/>
                  </a:solidFill>
                  <a:latin typeface="Arial" charset="0"/>
                </a:rPr>
                <a:t>.</a:t>
              </a:r>
            </a:p>
          </p:txBody>
        </p:sp>
        <p:sp>
          <p:nvSpPr>
            <p:cNvPr id="8196" name="AutoShape 4"/>
            <p:cNvSpPr>
              <a:spLocks noChangeArrowheads="1"/>
            </p:cNvSpPr>
            <p:nvPr/>
          </p:nvSpPr>
          <p:spPr bwMode="auto">
            <a:xfrm>
              <a:off x="258" y="961"/>
              <a:ext cx="173" cy="198"/>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8197" name="Group 5"/>
          <p:cNvGrpSpPr>
            <a:grpSpLocks/>
          </p:cNvGrpSpPr>
          <p:nvPr/>
        </p:nvGrpSpPr>
        <p:grpSpPr bwMode="auto">
          <a:xfrm>
            <a:off x="411163" y="2000250"/>
            <a:ext cx="8470900" cy="623888"/>
            <a:chOff x="259" y="1260"/>
            <a:chExt cx="5336" cy="393"/>
          </a:xfrm>
        </p:grpSpPr>
        <p:sp>
          <p:nvSpPr>
            <p:cNvPr id="8198" name="Text Box 6"/>
            <p:cNvSpPr txBox="1">
              <a:spLocks noChangeArrowheads="1"/>
            </p:cNvSpPr>
            <p:nvPr/>
          </p:nvSpPr>
          <p:spPr bwMode="auto">
            <a:xfrm>
              <a:off x="391" y="1260"/>
              <a:ext cx="520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La </a:t>
              </a:r>
              <a:r>
                <a:rPr lang="en-GB" sz="1800">
                  <a:solidFill>
                    <a:srgbClr val="0000FF"/>
                  </a:solidFill>
                  <a:latin typeface="Arial" charset="0"/>
                </a:rPr>
                <a:t>humedad absoluta</a:t>
              </a:r>
              <a:r>
                <a:rPr lang="en-GB" sz="1800">
                  <a:solidFill>
                    <a:schemeClr val="tx1"/>
                  </a:solidFill>
                  <a:latin typeface="Arial" charset="0"/>
                </a:rPr>
                <a:t> es la cantidad de vapor de agua que hay en un volumen determinado de aire y se mide en g/m</a:t>
              </a:r>
              <a:r>
                <a:rPr lang="en-GB" sz="1800" baseline="30000">
                  <a:solidFill>
                    <a:schemeClr val="tx1"/>
                  </a:solidFill>
                  <a:latin typeface="Arial" charset="0"/>
                </a:rPr>
                <a:t>3</a:t>
              </a:r>
              <a:r>
                <a:rPr lang="en-GB" sz="1800">
                  <a:solidFill>
                    <a:schemeClr val="tx1"/>
                  </a:solidFill>
                  <a:latin typeface="Arial" charset="0"/>
                </a:rPr>
                <a:t>.</a:t>
              </a:r>
            </a:p>
          </p:txBody>
        </p:sp>
        <p:sp>
          <p:nvSpPr>
            <p:cNvPr id="8199" name="AutoShape 7"/>
            <p:cNvSpPr>
              <a:spLocks noChangeArrowheads="1"/>
            </p:cNvSpPr>
            <p:nvPr/>
          </p:nvSpPr>
          <p:spPr bwMode="auto">
            <a:xfrm>
              <a:off x="259" y="1261"/>
              <a:ext cx="173" cy="198"/>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8200" name="Group 8"/>
          <p:cNvGrpSpPr>
            <a:grpSpLocks/>
          </p:cNvGrpSpPr>
          <p:nvPr/>
        </p:nvGrpSpPr>
        <p:grpSpPr bwMode="auto">
          <a:xfrm>
            <a:off x="411163" y="2724150"/>
            <a:ext cx="8470900" cy="623888"/>
            <a:chOff x="259" y="1716"/>
            <a:chExt cx="5336" cy="393"/>
          </a:xfrm>
        </p:grpSpPr>
        <p:sp>
          <p:nvSpPr>
            <p:cNvPr id="8201" name="Text Box 9"/>
            <p:cNvSpPr txBox="1">
              <a:spLocks noChangeArrowheads="1"/>
            </p:cNvSpPr>
            <p:nvPr/>
          </p:nvSpPr>
          <p:spPr bwMode="auto">
            <a:xfrm>
              <a:off x="391" y="1716"/>
              <a:ext cx="520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El aire alcanza el </a:t>
              </a:r>
              <a:r>
                <a:rPr lang="en-GB" sz="1800">
                  <a:solidFill>
                    <a:srgbClr val="0000FF"/>
                  </a:solidFill>
                  <a:latin typeface="Arial" charset="0"/>
                </a:rPr>
                <a:t>punto de saturación</a:t>
              </a:r>
              <a:r>
                <a:rPr lang="en-GB" sz="1800">
                  <a:solidFill>
                    <a:schemeClr val="tx1"/>
                  </a:solidFill>
                  <a:latin typeface="Arial" charset="0"/>
                </a:rPr>
                <a:t> cuando no admite más vapor de agua a esa temperatura.</a:t>
              </a:r>
            </a:p>
          </p:txBody>
        </p:sp>
        <p:sp>
          <p:nvSpPr>
            <p:cNvPr id="8202" name="AutoShape 10"/>
            <p:cNvSpPr>
              <a:spLocks noChangeArrowheads="1"/>
            </p:cNvSpPr>
            <p:nvPr/>
          </p:nvSpPr>
          <p:spPr bwMode="auto">
            <a:xfrm>
              <a:off x="259" y="1717"/>
              <a:ext cx="173" cy="198"/>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8203" name="Group 11"/>
          <p:cNvGrpSpPr>
            <a:grpSpLocks/>
          </p:cNvGrpSpPr>
          <p:nvPr/>
        </p:nvGrpSpPr>
        <p:grpSpPr bwMode="auto">
          <a:xfrm>
            <a:off x="411163" y="3384550"/>
            <a:ext cx="8470900" cy="623888"/>
            <a:chOff x="259" y="2132"/>
            <a:chExt cx="5336" cy="393"/>
          </a:xfrm>
        </p:grpSpPr>
        <p:sp>
          <p:nvSpPr>
            <p:cNvPr id="8204" name="Text Box 12"/>
            <p:cNvSpPr txBox="1">
              <a:spLocks noChangeArrowheads="1"/>
            </p:cNvSpPr>
            <p:nvPr/>
          </p:nvSpPr>
          <p:spPr bwMode="auto">
            <a:xfrm>
              <a:off x="391" y="2132"/>
              <a:ext cx="520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El aire caliente, admite más vapor de agua</a:t>
              </a:r>
              <a:r>
                <a:rPr lang="en-GB" sz="1800">
                  <a:solidFill>
                    <a:srgbClr val="0000FF"/>
                  </a:solidFill>
                  <a:latin typeface="Arial" charset="0"/>
                </a:rPr>
                <a:t> sin producir condensación</a:t>
              </a:r>
              <a:r>
                <a:rPr lang="en-GB" sz="1800">
                  <a:solidFill>
                    <a:schemeClr val="tx1"/>
                  </a:solidFill>
                  <a:latin typeface="Arial" charset="0"/>
                </a:rPr>
                <a:t>, que cuando está frío.</a:t>
              </a:r>
            </a:p>
          </p:txBody>
        </p:sp>
        <p:sp>
          <p:nvSpPr>
            <p:cNvPr id="8205" name="AutoShape 13"/>
            <p:cNvSpPr>
              <a:spLocks noChangeArrowheads="1"/>
            </p:cNvSpPr>
            <p:nvPr/>
          </p:nvSpPr>
          <p:spPr bwMode="auto">
            <a:xfrm>
              <a:off x="259" y="2133"/>
              <a:ext cx="173" cy="198"/>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8206" name="Group 14"/>
          <p:cNvGrpSpPr>
            <a:grpSpLocks/>
          </p:cNvGrpSpPr>
          <p:nvPr/>
        </p:nvGrpSpPr>
        <p:grpSpPr bwMode="auto">
          <a:xfrm>
            <a:off x="415925" y="4070350"/>
            <a:ext cx="8497888" cy="377825"/>
            <a:chOff x="262" y="2564"/>
            <a:chExt cx="5353" cy="238"/>
          </a:xfrm>
        </p:grpSpPr>
        <p:sp>
          <p:nvSpPr>
            <p:cNvPr id="8207" name="Text Box 15"/>
            <p:cNvSpPr txBox="1">
              <a:spLocks noChangeArrowheads="1"/>
            </p:cNvSpPr>
            <p:nvPr/>
          </p:nvSpPr>
          <p:spPr bwMode="auto">
            <a:xfrm>
              <a:off x="396" y="2564"/>
              <a:ext cx="5220"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Cuando el aire no admite más vapor de agua, se forma agua por condensación.</a:t>
              </a:r>
            </a:p>
          </p:txBody>
        </p:sp>
        <p:sp>
          <p:nvSpPr>
            <p:cNvPr id="8208" name="AutoShape 16"/>
            <p:cNvSpPr>
              <a:spLocks noChangeArrowheads="1"/>
            </p:cNvSpPr>
            <p:nvPr/>
          </p:nvSpPr>
          <p:spPr bwMode="auto">
            <a:xfrm>
              <a:off x="262" y="2565"/>
              <a:ext cx="173" cy="198"/>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grpSp>
        <p:nvGrpSpPr>
          <p:cNvPr id="8209" name="Group 17"/>
          <p:cNvGrpSpPr>
            <a:grpSpLocks/>
          </p:cNvGrpSpPr>
          <p:nvPr/>
        </p:nvGrpSpPr>
        <p:grpSpPr bwMode="auto">
          <a:xfrm>
            <a:off x="417513" y="4572000"/>
            <a:ext cx="8489950" cy="377825"/>
            <a:chOff x="263" y="2880"/>
            <a:chExt cx="5348" cy="238"/>
          </a:xfrm>
        </p:grpSpPr>
        <p:sp>
          <p:nvSpPr>
            <p:cNvPr id="8210" name="Text Box 18"/>
            <p:cNvSpPr txBox="1">
              <a:spLocks noChangeArrowheads="1"/>
            </p:cNvSpPr>
            <p:nvPr/>
          </p:nvSpPr>
          <p:spPr bwMode="auto">
            <a:xfrm>
              <a:off x="407" y="2880"/>
              <a:ext cx="5206" cy="239"/>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FF"/>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rgbClr val="0000FF"/>
                  </a:solidFill>
                  <a:latin typeface="Arial" charset="0"/>
                </a:rPr>
                <a:t>El higrómetro</a:t>
              </a:r>
              <a:r>
                <a:rPr lang="en-GB" sz="1800">
                  <a:solidFill>
                    <a:schemeClr val="tx1"/>
                  </a:solidFill>
                  <a:latin typeface="Arial" charset="0"/>
                </a:rPr>
                <a:t> es el instrumento utilizado para medir la humedad del aire.</a:t>
              </a:r>
            </a:p>
          </p:txBody>
        </p:sp>
        <p:sp>
          <p:nvSpPr>
            <p:cNvPr id="8211" name="AutoShape 19"/>
            <p:cNvSpPr>
              <a:spLocks noChangeArrowheads="1"/>
            </p:cNvSpPr>
            <p:nvPr/>
          </p:nvSpPr>
          <p:spPr bwMode="auto">
            <a:xfrm>
              <a:off x="263" y="2891"/>
              <a:ext cx="173" cy="197"/>
            </a:xfrm>
            <a:prstGeom prst="roundRect">
              <a:avLst>
                <a:gd name="adj" fmla="val 579"/>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FF"/>
                  </a:solidFill>
                  <a:latin typeface="Symbol" pitchFamily="16" charset="2"/>
                </a:rPr>
                <a:t></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8197"/>
                                        </p:tgtEl>
                                        <p:attrNameLst>
                                          <p:attrName>style.visibility</p:attrName>
                                        </p:attrNameLst>
                                      </p:cBhvr>
                                      <p:to>
                                        <p:strVal val="visible"/>
                                      </p:to>
                                    </p:set>
                                    <p:animEffect transition="in" filter="randombar(horizontal)">
                                      <p:cBhvr>
                                        <p:cTn id="13" dur="500"/>
                                        <p:tgtEl>
                                          <p:spTgt spid="819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nodeType="clickEffect">
                                  <p:stCondLst>
                                    <p:cond delay="0"/>
                                  </p:stCondLst>
                                  <p:childTnLst>
                                    <p:set>
                                      <p:cBhvr>
                                        <p:cTn id="17" dur="1" fill="hold">
                                          <p:stCondLst>
                                            <p:cond delay="0"/>
                                          </p:stCondLst>
                                        </p:cTn>
                                        <p:tgtEl>
                                          <p:spTgt spid="8200"/>
                                        </p:tgtEl>
                                        <p:attrNameLst>
                                          <p:attrName>style.visibility</p:attrName>
                                        </p:attrNameLst>
                                      </p:cBhvr>
                                      <p:to>
                                        <p:strVal val="visible"/>
                                      </p:to>
                                    </p:set>
                                    <p:animEffect transition="in" filter="box(out)">
                                      <p:cBhvr>
                                        <p:cTn id="18" dur="500"/>
                                        <p:tgtEl>
                                          <p:spTgt spid="820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32" fill="hold" nodeType="clickEffect">
                                  <p:stCondLst>
                                    <p:cond delay="0"/>
                                  </p:stCondLst>
                                  <p:childTnLst>
                                    <p:set>
                                      <p:cBhvr>
                                        <p:cTn id="22" dur="1" fill="hold">
                                          <p:stCondLst>
                                            <p:cond delay="0"/>
                                          </p:stCondLst>
                                        </p:cTn>
                                        <p:tgtEl>
                                          <p:spTgt spid="8203"/>
                                        </p:tgtEl>
                                        <p:attrNameLst>
                                          <p:attrName>style.visibility</p:attrName>
                                        </p:attrNameLst>
                                      </p:cBhvr>
                                      <p:to>
                                        <p:strVal val="visible"/>
                                      </p:to>
                                    </p:set>
                                    <p:animEffect transition="in" filter="box(out)">
                                      <p:cBhvr>
                                        <p:cTn id="23" dur="500"/>
                                        <p:tgtEl>
                                          <p:spTgt spid="8203"/>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5" fill="hold" nodeType="clickEffect">
                                  <p:stCondLst>
                                    <p:cond delay="0"/>
                                  </p:stCondLst>
                                  <p:childTnLst>
                                    <p:set>
                                      <p:cBhvr>
                                        <p:cTn id="27" dur="1" fill="hold">
                                          <p:stCondLst>
                                            <p:cond delay="0"/>
                                          </p:stCondLst>
                                        </p:cTn>
                                        <p:tgtEl>
                                          <p:spTgt spid="8206"/>
                                        </p:tgtEl>
                                        <p:attrNameLst>
                                          <p:attrName>style.visibility</p:attrName>
                                        </p:attrNameLst>
                                      </p:cBhvr>
                                      <p:to>
                                        <p:strVal val="visible"/>
                                      </p:to>
                                    </p:set>
                                    <p:animEffect transition="in" filter="blinds(vertical)">
                                      <p:cBhvr>
                                        <p:cTn id="28" dur="500"/>
                                        <p:tgtEl>
                                          <p:spTgt spid="8206"/>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32" fill="hold" nodeType="clickEffect">
                                  <p:stCondLst>
                                    <p:cond delay="0"/>
                                  </p:stCondLst>
                                  <p:childTnLst>
                                    <p:set>
                                      <p:cBhvr>
                                        <p:cTn id="32" dur="1" fill="hold">
                                          <p:stCondLst>
                                            <p:cond delay="0"/>
                                          </p:stCondLst>
                                        </p:cTn>
                                        <p:tgtEl>
                                          <p:spTgt spid="8209"/>
                                        </p:tgtEl>
                                        <p:attrNameLst>
                                          <p:attrName>style.visibility</p:attrName>
                                        </p:attrNameLst>
                                      </p:cBhvr>
                                      <p:to>
                                        <p:strVal val="visible"/>
                                      </p:to>
                                    </p:set>
                                    <p:animEffect transition="in" filter="box(out)">
                                      <p:cBhvr>
                                        <p:cTn id="33" dur="500"/>
                                        <p:tgtEl>
                                          <p:spTgt spid="8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1828800" y="573088"/>
            <a:ext cx="5334000" cy="465137"/>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NUBOSIDAD Y NIEBLA</a:t>
            </a:r>
          </a:p>
        </p:txBody>
      </p:sp>
      <p:sp>
        <p:nvSpPr>
          <p:cNvPr id="9218" name="Text Box 2"/>
          <p:cNvSpPr txBox="1">
            <a:spLocks noChangeArrowheads="1"/>
          </p:cNvSpPr>
          <p:nvPr/>
        </p:nvSpPr>
        <p:spPr bwMode="auto">
          <a:xfrm>
            <a:off x="242888" y="1328738"/>
            <a:ext cx="8475662" cy="693737"/>
          </a:xfrm>
          <a:prstGeom prst="rect">
            <a:avLst/>
          </a:prstGeom>
          <a:noFill/>
          <a:ln w="9525">
            <a:noFill/>
            <a:miter lim="800000"/>
            <a:headEnd/>
            <a:tailEnd/>
          </a:ln>
        </p:spPr>
        <p:txBody>
          <a:bodyPr lIns="90000" tIns="46800" rIns="90000" bIns="46800" anchor="ctr">
            <a:spAutoFit/>
          </a:bodyPr>
          <a:lstStyle/>
          <a:p>
            <a:pPr>
              <a:lnSpc>
                <a:spcPct val="65000"/>
              </a:lnSpc>
              <a:spcBef>
                <a:spcPts val="1125"/>
              </a:spcBef>
              <a:buClr>
                <a:srgbClr val="3333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3333FF"/>
                </a:solidFill>
                <a:latin typeface="Symbol" pitchFamily="16" charset="2"/>
              </a:rPr>
              <a:t></a:t>
            </a:r>
            <a:r>
              <a:rPr lang="en-GB" sz="1800">
                <a:solidFill>
                  <a:schemeClr val="tx1"/>
                </a:solidFill>
                <a:latin typeface="Arial" charset="0"/>
              </a:rPr>
              <a:t>  Entre sus componentes, el aire, contiene siempre </a:t>
            </a:r>
            <a:r>
              <a:rPr lang="en-GB" sz="1800">
                <a:solidFill>
                  <a:srgbClr val="3366FF"/>
                </a:solidFill>
                <a:latin typeface="Arial" charset="0"/>
              </a:rPr>
              <a:t>vapor de agua</a:t>
            </a:r>
            <a:r>
              <a:rPr lang="en-GB" sz="1800">
                <a:solidFill>
                  <a:schemeClr val="tx1"/>
                </a:solidFill>
                <a:latin typeface="Arial" charset="0"/>
              </a:rPr>
              <a:t>.</a:t>
            </a:r>
          </a:p>
          <a:p>
            <a:pPr>
              <a:lnSpc>
                <a:spcPct val="65000"/>
              </a:lnSpc>
              <a:spcBef>
                <a:spcPts val="1125"/>
              </a:spcBef>
              <a:buClr>
                <a:srgbClr val="3333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3333FF"/>
                </a:solidFill>
                <a:latin typeface="Symbol" pitchFamily="16" charset="2"/>
              </a:rPr>
              <a:t></a:t>
            </a:r>
            <a:r>
              <a:rPr lang="en-GB" sz="1800">
                <a:solidFill>
                  <a:schemeClr val="tx1"/>
                </a:solidFill>
                <a:latin typeface="Arial" charset="0"/>
              </a:rPr>
              <a:t>  El vapor procede de la </a:t>
            </a:r>
            <a:r>
              <a:rPr lang="en-GB" sz="1800">
                <a:solidFill>
                  <a:srgbClr val="3366FF"/>
                </a:solidFill>
                <a:latin typeface="Arial" charset="0"/>
              </a:rPr>
              <a:t>evaporación</a:t>
            </a:r>
            <a:r>
              <a:rPr lang="en-GB" sz="1800">
                <a:solidFill>
                  <a:schemeClr val="tx1"/>
                </a:solidFill>
                <a:latin typeface="Arial" charset="0"/>
              </a:rPr>
              <a:t> del agua de mares, ríos, lagos y suelo.</a:t>
            </a:r>
          </a:p>
        </p:txBody>
      </p:sp>
      <p:sp>
        <p:nvSpPr>
          <p:cNvPr id="9219" name="Text Box 3"/>
          <p:cNvSpPr txBox="1">
            <a:spLocks noChangeArrowheads="1"/>
          </p:cNvSpPr>
          <p:nvPr/>
        </p:nvSpPr>
        <p:spPr bwMode="auto">
          <a:xfrm>
            <a:off x="242888" y="2027238"/>
            <a:ext cx="2805112" cy="1090612"/>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3333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3333FF"/>
                </a:solidFill>
                <a:latin typeface="Symbol" pitchFamily="16" charset="2"/>
              </a:rPr>
              <a:t></a:t>
            </a:r>
            <a:r>
              <a:rPr lang="en-GB" sz="1800">
                <a:solidFill>
                  <a:schemeClr val="tx1"/>
                </a:solidFill>
                <a:latin typeface="Arial" charset="0"/>
              </a:rPr>
              <a:t> La cantidad de vapor de agua que contiene el aire recibe el nombre de </a:t>
            </a:r>
            <a:r>
              <a:rPr lang="en-GB" sz="1800" b="1">
                <a:solidFill>
                  <a:srgbClr val="3366FF"/>
                </a:solidFill>
                <a:latin typeface="Arial" charset="0"/>
              </a:rPr>
              <a:t>HUMEDAD</a:t>
            </a:r>
            <a:r>
              <a:rPr lang="en-GB" sz="1800">
                <a:solidFill>
                  <a:schemeClr val="tx1"/>
                </a:solidFill>
                <a:latin typeface="Arial" charset="0"/>
              </a:rPr>
              <a:t>.</a:t>
            </a:r>
          </a:p>
        </p:txBody>
      </p:sp>
      <p:sp>
        <p:nvSpPr>
          <p:cNvPr id="9220" name="Text Box 4"/>
          <p:cNvSpPr txBox="1">
            <a:spLocks noChangeArrowheads="1"/>
          </p:cNvSpPr>
          <p:nvPr/>
        </p:nvSpPr>
        <p:spPr bwMode="auto">
          <a:xfrm>
            <a:off x="241300" y="3171825"/>
            <a:ext cx="2728913" cy="1825625"/>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3333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3333FF"/>
                </a:solidFill>
                <a:latin typeface="Symbol" pitchFamily="16" charset="2"/>
              </a:rPr>
              <a:t></a:t>
            </a:r>
            <a:r>
              <a:rPr lang="en-GB" sz="1800">
                <a:solidFill>
                  <a:schemeClr val="tx1"/>
                </a:solidFill>
                <a:latin typeface="Arial" charset="0"/>
              </a:rPr>
              <a:t> Cuando </a:t>
            </a:r>
            <a:r>
              <a:rPr lang="en-GB" sz="1800">
                <a:solidFill>
                  <a:srgbClr val="3366FF"/>
                </a:solidFill>
                <a:latin typeface="Arial" charset="0"/>
              </a:rPr>
              <a:t>se calienta</a:t>
            </a:r>
            <a:r>
              <a:rPr lang="en-GB" sz="1800">
                <a:solidFill>
                  <a:schemeClr val="tx1"/>
                </a:solidFill>
                <a:latin typeface="Arial" charset="0"/>
              </a:rPr>
              <a:t>, el aire </a:t>
            </a:r>
            <a:r>
              <a:rPr lang="en-GB" sz="1800">
                <a:solidFill>
                  <a:srgbClr val="3366FF"/>
                </a:solidFill>
                <a:latin typeface="Arial" charset="0"/>
              </a:rPr>
              <a:t>sube</a:t>
            </a:r>
            <a:r>
              <a:rPr lang="en-GB" sz="1800">
                <a:solidFill>
                  <a:schemeClr val="tx1"/>
                </a:solidFill>
                <a:latin typeface="Arial" charset="0"/>
              </a:rPr>
              <a:t>. A medida que asciende, </a:t>
            </a:r>
            <a:r>
              <a:rPr lang="en-GB" sz="1800">
                <a:solidFill>
                  <a:srgbClr val="3366FF"/>
                </a:solidFill>
                <a:latin typeface="Arial" charset="0"/>
              </a:rPr>
              <a:t>va enfriándose</a:t>
            </a:r>
            <a:r>
              <a:rPr lang="en-GB" sz="1800">
                <a:solidFill>
                  <a:schemeClr val="tx1"/>
                </a:solidFill>
                <a:latin typeface="Arial" charset="0"/>
              </a:rPr>
              <a:t> y el vapor de agua </a:t>
            </a:r>
            <a:r>
              <a:rPr lang="en-GB" sz="1800">
                <a:solidFill>
                  <a:srgbClr val="3366FF"/>
                </a:solidFill>
                <a:latin typeface="Arial" charset="0"/>
              </a:rPr>
              <a:t>se condensa</a:t>
            </a:r>
            <a:r>
              <a:rPr lang="en-GB" sz="1800">
                <a:solidFill>
                  <a:schemeClr val="tx1"/>
                </a:solidFill>
                <a:latin typeface="Arial" charset="0"/>
              </a:rPr>
              <a:t> en pequeñas gotas o cristales de hielo.</a:t>
            </a:r>
          </a:p>
        </p:txBody>
      </p:sp>
      <p:grpSp>
        <p:nvGrpSpPr>
          <p:cNvPr id="9221" name="Group 5"/>
          <p:cNvGrpSpPr>
            <a:grpSpLocks/>
          </p:cNvGrpSpPr>
          <p:nvPr/>
        </p:nvGrpSpPr>
        <p:grpSpPr bwMode="auto">
          <a:xfrm>
            <a:off x="1854200" y="6078538"/>
            <a:ext cx="5459413" cy="620712"/>
            <a:chOff x="1168" y="3829"/>
            <a:chExt cx="3439" cy="391"/>
          </a:xfrm>
        </p:grpSpPr>
        <p:sp>
          <p:nvSpPr>
            <p:cNvPr id="9222" name="AutoShape 6"/>
            <p:cNvSpPr>
              <a:spLocks noChangeArrowheads="1"/>
            </p:cNvSpPr>
            <p:nvPr/>
          </p:nvSpPr>
          <p:spPr bwMode="auto">
            <a:xfrm>
              <a:off x="1168" y="3840"/>
              <a:ext cx="3440" cy="370"/>
            </a:xfrm>
            <a:prstGeom prst="roundRect">
              <a:avLst>
                <a:gd name="adj" fmla="val 269"/>
              </a:avLst>
            </a:prstGeom>
            <a:solidFill>
              <a:srgbClr val="CCFF33"/>
            </a:solidFill>
            <a:ln w="9525">
              <a:noFill/>
              <a:round/>
              <a:headEnd/>
              <a:tailEnd/>
            </a:ln>
          </p:spPr>
          <p:txBody>
            <a:bodyPr wrap="none" anchor="ctr"/>
            <a:lstStyle/>
            <a:p>
              <a:endParaRPr lang="es-ES"/>
            </a:p>
          </p:txBody>
        </p:sp>
        <p:sp>
          <p:nvSpPr>
            <p:cNvPr id="9223" name="Text Box 7"/>
            <p:cNvSpPr txBox="1">
              <a:spLocks noChangeArrowheads="1"/>
            </p:cNvSpPr>
            <p:nvPr/>
          </p:nvSpPr>
          <p:spPr bwMode="auto">
            <a:xfrm>
              <a:off x="1168" y="3829"/>
              <a:ext cx="3440" cy="392"/>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3333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3333FF"/>
                  </a:solidFill>
                  <a:latin typeface="Symbol" pitchFamily="16" charset="2"/>
                </a:rPr>
                <a:t></a:t>
              </a:r>
              <a:r>
                <a:rPr lang="en-GB" sz="1800">
                  <a:solidFill>
                    <a:schemeClr val="tx1"/>
                  </a:solidFill>
                  <a:latin typeface="Arial" charset="0"/>
                </a:rPr>
                <a:t> Si el vapor de agua se condensa en lugares próximos al suelo origina la </a:t>
              </a:r>
              <a:r>
                <a:rPr lang="en-GB" sz="1800" b="1">
                  <a:solidFill>
                    <a:srgbClr val="3366FF"/>
                  </a:solidFill>
                  <a:latin typeface="Arial" charset="0"/>
                </a:rPr>
                <a:t>niebla</a:t>
              </a:r>
              <a:r>
                <a:rPr lang="en-GB" sz="1800">
                  <a:solidFill>
                    <a:schemeClr val="tx1"/>
                  </a:solidFill>
                  <a:latin typeface="Arial" charset="0"/>
                </a:rPr>
                <a:t> o la </a:t>
              </a:r>
              <a:r>
                <a:rPr lang="en-GB" sz="1800" b="1">
                  <a:solidFill>
                    <a:srgbClr val="3366FF"/>
                  </a:solidFill>
                  <a:latin typeface="Arial" charset="0"/>
                </a:rPr>
                <a:t>escarcha</a:t>
              </a:r>
              <a:r>
                <a:rPr lang="en-GB" sz="1800">
                  <a:solidFill>
                    <a:schemeClr val="tx1"/>
                  </a:solidFill>
                  <a:latin typeface="Arial" charset="0"/>
                </a:rPr>
                <a:t>.</a:t>
              </a:r>
            </a:p>
          </p:txBody>
        </p:sp>
      </p:grpSp>
      <p:pic>
        <p:nvPicPr>
          <p:cNvPr id="9224" name="Picture 8"/>
          <p:cNvPicPr>
            <a:picLocks noChangeAspect="1" noChangeArrowheads="1"/>
          </p:cNvPicPr>
          <p:nvPr/>
        </p:nvPicPr>
        <p:blipFill>
          <a:blip r:embed="rId3" cstate="print"/>
          <a:srcRect/>
          <a:stretch>
            <a:fillRect/>
          </a:stretch>
        </p:blipFill>
        <p:spPr bwMode="auto">
          <a:xfrm>
            <a:off x="3105150" y="2057400"/>
            <a:ext cx="5911850" cy="3962400"/>
          </a:xfrm>
          <a:prstGeom prst="rect">
            <a:avLst/>
          </a:prstGeom>
          <a:noFill/>
        </p:spPr>
      </p:pic>
      <p:sp>
        <p:nvSpPr>
          <p:cNvPr id="9225" name="Freeform 9"/>
          <p:cNvSpPr>
            <a:spLocks noChangeArrowheads="1"/>
          </p:cNvSpPr>
          <p:nvPr/>
        </p:nvSpPr>
        <p:spPr bwMode="auto">
          <a:xfrm>
            <a:off x="4438650" y="3209925"/>
            <a:ext cx="519113" cy="2001838"/>
          </a:xfrm>
          <a:custGeom>
            <a:avLst/>
            <a:gdLst/>
            <a:ahLst/>
            <a:cxnLst>
              <a:cxn ang="0">
                <a:pos x="453" y="5558"/>
              </a:cxn>
              <a:cxn ang="0">
                <a:pos x="453" y="1694"/>
              </a:cxn>
              <a:cxn ang="0">
                <a:pos x="0" y="1694"/>
              </a:cxn>
              <a:cxn ang="0">
                <a:pos x="721" y="0"/>
              </a:cxn>
              <a:cxn ang="0">
                <a:pos x="1443" y="1694"/>
              </a:cxn>
              <a:cxn ang="0">
                <a:pos x="989" y="1694"/>
              </a:cxn>
              <a:cxn ang="0">
                <a:pos x="989" y="5558"/>
              </a:cxn>
              <a:cxn ang="0">
                <a:pos x="453" y="5558"/>
              </a:cxn>
            </a:cxnLst>
            <a:rect l="0" t="0" r="r" b="b"/>
            <a:pathLst>
              <a:path w="1444" h="5559">
                <a:moveTo>
                  <a:pt x="453" y="5558"/>
                </a:moveTo>
                <a:lnTo>
                  <a:pt x="453" y="1694"/>
                </a:lnTo>
                <a:lnTo>
                  <a:pt x="0" y="1694"/>
                </a:lnTo>
                <a:lnTo>
                  <a:pt x="721" y="0"/>
                </a:lnTo>
                <a:lnTo>
                  <a:pt x="1443" y="1694"/>
                </a:lnTo>
                <a:lnTo>
                  <a:pt x="989" y="1694"/>
                </a:lnTo>
                <a:lnTo>
                  <a:pt x="989" y="5558"/>
                </a:lnTo>
                <a:lnTo>
                  <a:pt x="453" y="5558"/>
                </a:lnTo>
              </a:path>
            </a:pathLst>
          </a:custGeom>
          <a:gradFill rotWithShape="0">
            <a:gsLst>
              <a:gs pos="0">
                <a:srgbClr val="66FFFF"/>
              </a:gs>
              <a:gs pos="100000">
                <a:srgbClr val="FF3300"/>
              </a:gs>
            </a:gsLst>
            <a:lin ang="5400000" scaled="1"/>
          </a:gradFill>
          <a:ln w="9525">
            <a:noFill/>
            <a:round/>
            <a:headEnd/>
            <a:tailEnd/>
          </a:ln>
        </p:spPr>
        <p:txBody>
          <a:bodyPr wrap="none" anchor="ctr"/>
          <a:lstStyle/>
          <a:p>
            <a:endParaRPr lang="es-ES"/>
          </a:p>
        </p:txBody>
      </p:sp>
      <p:sp>
        <p:nvSpPr>
          <p:cNvPr id="9226" name="Text Box 10"/>
          <p:cNvSpPr txBox="1">
            <a:spLocks noChangeArrowheads="1"/>
          </p:cNvSpPr>
          <p:nvPr/>
        </p:nvSpPr>
        <p:spPr bwMode="auto">
          <a:xfrm>
            <a:off x="238125" y="5026025"/>
            <a:ext cx="2732088" cy="849313"/>
          </a:xfrm>
          <a:prstGeom prst="rect">
            <a:avLst/>
          </a:prstGeom>
          <a:noFill/>
          <a:ln w="9525">
            <a:noFill/>
            <a:miter lim="800000"/>
            <a:headEnd/>
            <a:tailEnd/>
          </a:ln>
        </p:spPr>
        <p:txBody>
          <a:bodyPr lIns="90000" tIns="46800" rIns="90000" bIns="46800" anchor="ctr">
            <a:spAutoFit/>
          </a:bodyPr>
          <a:lstStyle/>
          <a:p>
            <a:pPr marL="185738" indent="-185738" algn="just">
              <a:lnSpc>
                <a:spcPct val="90000"/>
              </a:lnSpc>
              <a:spcBef>
                <a:spcPts val="1125"/>
              </a:spcBef>
              <a:buClr>
                <a:srgbClr val="3333FF"/>
              </a:buClr>
              <a:buSzPct val="100000"/>
              <a:buFont typeface="Symbol" pitchFamily="16" charset="2"/>
              <a:buNone/>
              <a:tabLst>
                <a:tab pos="185738" algn="l"/>
                <a:tab pos="1100138" algn="l"/>
                <a:tab pos="2014538" algn="l"/>
                <a:tab pos="2928938" algn="l"/>
                <a:tab pos="3843338" algn="l"/>
                <a:tab pos="4757738" algn="l"/>
                <a:tab pos="5672138" algn="l"/>
                <a:tab pos="6586538" algn="l"/>
                <a:tab pos="7500938" algn="l"/>
                <a:tab pos="8415338" algn="l"/>
                <a:tab pos="9329738" algn="l"/>
                <a:tab pos="10244138" algn="l"/>
              </a:tabLst>
            </a:pPr>
            <a:r>
              <a:rPr lang="en-GB" sz="1600">
                <a:solidFill>
                  <a:srgbClr val="3333FF"/>
                </a:solidFill>
                <a:latin typeface="Symbol" pitchFamily="16" charset="2"/>
              </a:rPr>
              <a:t></a:t>
            </a:r>
            <a:r>
              <a:rPr lang="en-GB" sz="1800">
                <a:solidFill>
                  <a:schemeClr val="tx1"/>
                </a:solidFill>
                <a:latin typeface="Arial" charset="0"/>
              </a:rPr>
              <a:t> Las nubes son aire cargado de finas gotas de agua.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strips(downRight)">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strips(downRight)">
                                      <p:cBhvr>
                                        <p:cTn id="12" dur="500"/>
                                        <p:tgtEl>
                                          <p:spTgt spid="921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92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8" presetClass="entr" presetSubtype="6" fill="hold" grpId="0" nodeType="clickEffect">
                                  <p:stCondLst>
                                    <p:cond delay="0"/>
                                  </p:stCondLst>
                                  <p:childTnLst>
                                    <p:set>
                                      <p:cBhvr>
                                        <p:cTn id="20" dur="1" fill="hold">
                                          <p:stCondLst>
                                            <p:cond delay="0"/>
                                          </p:stCondLst>
                                        </p:cTn>
                                        <p:tgtEl>
                                          <p:spTgt spid="9220"/>
                                        </p:tgtEl>
                                        <p:attrNameLst>
                                          <p:attrName>style.visibility</p:attrName>
                                        </p:attrNameLst>
                                      </p:cBhvr>
                                      <p:to>
                                        <p:strVal val="visible"/>
                                      </p:to>
                                    </p:set>
                                    <p:animEffect transition="in" filter="strips(downRight)">
                                      <p:cBhvr>
                                        <p:cTn id="21" dur="500"/>
                                        <p:tgtEl>
                                          <p:spTgt spid="9220"/>
                                        </p:tgtEl>
                                      </p:cBhvr>
                                    </p:animEffect>
                                  </p:childTnLst>
                                </p:cTn>
                              </p:par>
                            </p:childTnLst>
                          </p:cTn>
                        </p:par>
                      </p:childTnLst>
                    </p:cTn>
                  </p:par>
                  <p:par>
                    <p:cTn id="22" fill="hold">
                      <p:stCondLst>
                        <p:cond delay="indefinite"/>
                      </p:stCondLst>
                      <p:childTnLst>
                        <p:par>
                          <p:cTn id="23" fill="hold">
                            <p:stCondLst>
                              <p:cond delay="0"/>
                            </p:stCondLst>
                            <p:childTnLst>
                              <p:par>
                                <p:cTn id="24" presetID="17" presetClass="entr" presetSubtype="4" fill="hold" grpId="0" nodeType="clickEffect">
                                  <p:stCondLst>
                                    <p:cond delay="0"/>
                                  </p:stCondLst>
                                  <p:childTnLst>
                                    <p:set>
                                      <p:cBhvr>
                                        <p:cTn id="25" dur="1" fill="hold">
                                          <p:stCondLst>
                                            <p:cond delay="0"/>
                                          </p:stCondLst>
                                        </p:cTn>
                                        <p:tgtEl>
                                          <p:spTgt spid="9225"/>
                                        </p:tgtEl>
                                        <p:attrNameLst>
                                          <p:attrName>style.visibility</p:attrName>
                                        </p:attrNameLst>
                                      </p:cBhvr>
                                      <p:to>
                                        <p:strVal val="visible"/>
                                      </p:to>
                                    </p:set>
                                    <p:anim calcmode="lin" valueType="num">
                                      <p:cBhvr>
                                        <p:cTn id="26" dur="500" fill="hold"/>
                                        <p:tgtEl>
                                          <p:spTgt spid="9225"/>
                                        </p:tgtEl>
                                        <p:attrNameLst>
                                          <p:attrName>ppt_x</p:attrName>
                                        </p:attrNameLst>
                                      </p:cBhvr>
                                      <p:tavLst>
                                        <p:tav tm="0">
                                          <p:val>
                                            <p:strVal val="#ppt_x"/>
                                          </p:val>
                                        </p:tav>
                                        <p:tav tm="100000">
                                          <p:val>
                                            <p:strVal val="#ppt_x"/>
                                          </p:val>
                                        </p:tav>
                                      </p:tavLst>
                                    </p:anim>
                                    <p:anim calcmode="lin" valueType="num">
                                      <p:cBhvr>
                                        <p:cTn id="27" dur="500" fill="hold"/>
                                        <p:tgtEl>
                                          <p:spTgt spid="9225"/>
                                        </p:tgtEl>
                                        <p:attrNameLst>
                                          <p:attrName>ppt_y</p:attrName>
                                        </p:attrNameLst>
                                      </p:cBhvr>
                                      <p:tavLst>
                                        <p:tav tm="0">
                                          <p:val>
                                            <p:strVal val="#ppt_y+#ppt_h/2"/>
                                          </p:val>
                                        </p:tav>
                                        <p:tav tm="100000">
                                          <p:val>
                                            <p:strVal val="#ppt_y"/>
                                          </p:val>
                                        </p:tav>
                                      </p:tavLst>
                                    </p:anim>
                                    <p:anim calcmode="lin" valueType="num">
                                      <p:cBhvr>
                                        <p:cTn id="28" dur="500" fill="hold"/>
                                        <p:tgtEl>
                                          <p:spTgt spid="9225"/>
                                        </p:tgtEl>
                                        <p:attrNameLst>
                                          <p:attrName>ppt_w</p:attrName>
                                        </p:attrNameLst>
                                      </p:cBhvr>
                                      <p:tavLst>
                                        <p:tav tm="0">
                                          <p:val>
                                            <p:strVal val="#ppt_w"/>
                                          </p:val>
                                        </p:tav>
                                        <p:tav tm="100000">
                                          <p:val>
                                            <p:strVal val="#ppt_w"/>
                                          </p:val>
                                        </p:tav>
                                      </p:tavLst>
                                    </p:anim>
                                    <p:anim calcmode="lin" valueType="num">
                                      <p:cBhvr>
                                        <p:cTn id="29" dur="500" fill="hold"/>
                                        <p:tgtEl>
                                          <p:spTgt spid="9225"/>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8" presetClass="entr" presetSubtype="6" fill="hold" grpId="0" nodeType="clickEffect">
                                  <p:stCondLst>
                                    <p:cond delay="0"/>
                                  </p:stCondLst>
                                  <p:childTnLst>
                                    <p:set>
                                      <p:cBhvr>
                                        <p:cTn id="33" dur="1" fill="hold">
                                          <p:stCondLst>
                                            <p:cond delay="0"/>
                                          </p:stCondLst>
                                        </p:cTn>
                                        <p:tgtEl>
                                          <p:spTgt spid="9226"/>
                                        </p:tgtEl>
                                        <p:attrNameLst>
                                          <p:attrName>style.visibility</p:attrName>
                                        </p:attrNameLst>
                                      </p:cBhvr>
                                      <p:to>
                                        <p:strVal val="visible"/>
                                      </p:to>
                                    </p:set>
                                    <p:animEffect transition="in" filter="strips(downRight)">
                                      <p:cBhvr>
                                        <p:cTn id="34" dur="500"/>
                                        <p:tgtEl>
                                          <p:spTgt spid="9226"/>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nodeType="clickEffect">
                                  <p:stCondLst>
                                    <p:cond delay="0"/>
                                  </p:stCondLst>
                                  <p:childTnLst>
                                    <p:set>
                                      <p:cBhvr>
                                        <p:cTn id="38" dur="1" fill="hold">
                                          <p:stCondLst>
                                            <p:cond delay="0"/>
                                          </p:stCondLst>
                                        </p:cTn>
                                        <p:tgtEl>
                                          <p:spTgt spid="9221"/>
                                        </p:tgtEl>
                                        <p:attrNameLst>
                                          <p:attrName>style.visibility</p:attrName>
                                        </p:attrNameLst>
                                      </p:cBhvr>
                                      <p:to>
                                        <p:strVal val="visible"/>
                                      </p:to>
                                    </p:set>
                                    <p:animEffect transition="in" filter="box(in)">
                                      <p:cBhvr>
                                        <p:cTn id="39"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0" grpId="0" autoUpdateAnimBg="0"/>
      <p:bldP spid="9225" grpId="0" animBg="1"/>
      <p:bldP spid="922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1828800" y="573088"/>
            <a:ext cx="5334000" cy="465137"/>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rPr>
              <a:t>TIPOS DE NUBES:</a:t>
            </a:r>
          </a:p>
        </p:txBody>
      </p:sp>
      <p:grpSp>
        <p:nvGrpSpPr>
          <p:cNvPr id="10242" name="Group 2"/>
          <p:cNvGrpSpPr>
            <a:grpSpLocks/>
          </p:cNvGrpSpPr>
          <p:nvPr/>
        </p:nvGrpSpPr>
        <p:grpSpPr bwMode="auto">
          <a:xfrm>
            <a:off x="320675" y="1219200"/>
            <a:ext cx="8588375" cy="642938"/>
            <a:chOff x="202" y="768"/>
            <a:chExt cx="5410" cy="405"/>
          </a:xfrm>
        </p:grpSpPr>
        <p:sp>
          <p:nvSpPr>
            <p:cNvPr id="10243" name="Text Box 3"/>
            <p:cNvSpPr txBox="1">
              <a:spLocks noChangeArrowheads="1"/>
            </p:cNvSpPr>
            <p:nvPr/>
          </p:nvSpPr>
          <p:spPr bwMode="auto">
            <a:xfrm>
              <a:off x="338" y="780"/>
              <a:ext cx="527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Cuando el Sol calienta las aguas de mares, lagos y ríos, el agua </a:t>
              </a:r>
              <a:r>
                <a:rPr lang="en-GB" sz="1800">
                  <a:solidFill>
                    <a:srgbClr val="3366FF"/>
                  </a:solidFill>
                  <a:latin typeface="Arial" charset="0"/>
                </a:rPr>
                <a:t>se evapora</a:t>
              </a:r>
              <a:r>
                <a:rPr lang="en-GB" sz="1800">
                  <a:solidFill>
                    <a:schemeClr val="tx1"/>
                  </a:solidFill>
                  <a:latin typeface="Arial" charset="0"/>
                </a:rPr>
                <a:t> y </a:t>
              </a:r>
              <a:r>
                <a:rPr lang="en-GB" sz="1800">
                  <a:solidFill>
                    <a:srgbClr val="3366FF"/>
                  </a:solidFill>
                  <a:latin typeface="Arial" charset="0"/>
                </a:rPr>
                <a:t>asciende</a:t>
              </a:r>
              <a:r>
                <a:rPr lang="en-GB" sz="1800">
                  <a:solidFill>
                    <a:schemeClr val="tx1"/>
                  </a:solidFill>
                  <a:latin typeface="Arial" charset="0"/>
                </a:rPr>
                <a:t> en la atmósfera, </a:t>
              </a:r>
              <a:r>
                <a:rPr lang="en-GB" sz="1800">
                  <a:solidFill>
                    <a:srgbClr val="3366FF"/>
                  </a:solidFill>
                  <a:latin typeface="Arial" charset="0"/>
                </a:rPr>
                <a:t>expandiéndose</a:t>
              </a:r>
              <a:r>
                <a:rPr lang="en-GB" sz="1800">
                  <a:solidFill>
                    <a:schemeClr val="tx1"/>
                  </a:solidFill>
                  <a:latin typeface="Arial" charset="0"/>
                </a:rPr>
                <a:t> </a:t>
              </a:r>
              <a:r>
                <a:rPr lang="en-GB" sz="1800">
                  <a:solidFill>
                    <a:srgbClr val="3366FF"/>
                  </a:solidFill>
                  <a:latin typeface="Arial" charset="0"/>
                </a:rPr>
                <a:t>y</a:t>
              </a:r>
              <a:r>
                <a:rPr lang="en-GB" sz="1800">
                  <a:solidFill>
                    <a:schemeClr val="tx1"/>
                  </a:solidFill>
                  <a:latin typeface="Arial" charset="0"/>
                </a:rPr>
                <a:t> </a:t>
              </a:r>
              <a:r>
                <a:rPr lang="en-GB" sz="1800">
                  <a:solidFill>
                    <a:srgbClr val="3366FF"/>
                  </a:solidFill>
                  <a:latin typeface="Arial" charset="0"/>
                </a:rPr>
                <a:t>enfriándose</a:t>
              </a:r>
              <a:r>
                <a:rPr lang="en-GB" sz="1800">
                  <a:solidFill>
                    <a:schemeClr val="tx1"/>
                  </a:solidFill>
                  <a:latin typeface="Arial" charset="0"/>
                </a:rPr>
                <a:t> al subir.</a:t>
              </a:r>
            </a:p>
          </p:txBody>
        </p:sp>
        <p:sp>
          <p:nvSpPr>
            <p:cNvPr id="10244" name="AutoShape 4"/>
            <p:cNvSpPr>
              <a:spLocks noChangeArrowheads="1"/>
            </p:cNvSpPr>
            <p:nvPr/>
          </p:nvSpPr>
          <p:spPr bwMode="auto">
            <a:xfrm>
              <a:off x="202" y="768"/>
              <a:ext cx="181" cy="203"/>
            </a:xfrm>
            <a:prstGeom prst="roundRect">
              <a:avLst>
                <a:gd name="adj" fmla="val 556"/>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grpSp>
      <p:pic>
        <p:nvPicPr>
          <p:cNvPr id="10245" name="Picture 5"/>
          <p:cNvPicPr>
            <a:picLocks noChangeAspect="1" noChangeArrowheads="1"/>
          </p:cNvPicPr>
          <p:nvPr/>
        </p:nvPicPr>
        <p:blipFill>
          <a:blip r:embed="rId3" cstate="print"/>
          <a:srcRect/>
          <a:stretch>
            <a:fillRect/>
          </a:stretch>
        </p:blipFill>
        <p:spPr bwMode="auto">
          <a:xfrm>
            <a:off x="803275" y="3201988"/>
            <a:ext cx="7880350" cy="3251200"/>
          </a:xfrm>
          <a:prstGeom prst="rect">
            <a:avLst/>
          </a:prstGeom>
          <a:noFill/>
        </p:spPr>
      </p:pic>
      <p:grpSp>
        <p:nvGrpSpPr>
          <p:cNvPr id="10246" name="Group 6"/>
          <p:cNvGrpSpPr>
            <a:grpSpLocks/>
          </p:cNvGrpSpPr>
          <p:nvPr/>
        </p:nvGrpSpPr>
        <p:grpSpPr bwMode="auto">
          <a:xfrm>
            <a:off x="320675" y="1847850"/>
            <a:ext cx="8588375" cy="644525"/>
            <a:chOff x="202" y="1164"/>
            <a:chExt cx="5410" cy="406"/>
          </a:xfrm>
        </p:grpSpPr>
        <p:sp>
          <p:nvSpPr>
            <p:cNvPr id="10247" name="Text Box 7"/>
            <p:cNvSpPr txBox="1">
              <a:spLocks noChangeArrowheads="1"/>
            </p:cNvSpPr>
            <p:nvPr/>
          </p:nvSpPr>
          <p:spPr bwMode="auto">
            <a:xfrm>
              <a:off x="338" y="1176"/>
              <a:ext cx="527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Al enfriarse </a:t>
              </a:r>
              <a:r>
                <a:rPr lang="en-GB" sz="1800">
                  <a:solidFill>
                    <a:srgbClr val="3366FF"/>
                  </a:solidFill>
                  <a:latin typeface="Arial" charset="0"/>
                </a:rPr>
                <a:t>se condensa</a:t>
              </a:r>
              <a:r>
                <a:rPr lang="en-GB" sz="1800">
                  <a:solidFill>
                    <a:schemeClr val="tx1"/>
                  </a:solidFill>
                  <a:latin typeface="Arial" charset="0"/>
                </a:rPr>
                <a:t> en pequeñas gotas de agua o de hielo, que forman las nubes.</a:t>
              </a:r>
            </a:p>
          </p:txBody>
        </p:sp>
        <p:sp>
          <p:nvSpPr>
            <p:cNvPr id="10248" name="AutoShape 8"/>
            <p:cNvSpPr>
              <a:spLocks noChangeArrowheads="1"/>
            </p:cNvSpPr>
            <p:nvPr/>
          </p:nvSpPr>
          <p:spPr bwMode="auto">
            <a:xfrm>
              <a:off x="202" y="1164"/>
              <a:ext cx="181" cy="203"/>
            </a:xfrm>
            <a:prstGeom prst="roundRect">
              <a:avLst>
                <a:gd name="adj" fmla="val 556"/>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grpSp>
      <p:grpSp>
        <p:nvGrpSpPr>
          <p:cNvPr id="10249" name="Group 9"/>
          <p:cNvGrpSpPr>
            <a:grpSpLocks/>
          </p:cNvGrpSpPr>
          <p:nvPr/>
        </p:nvGrpSpPr>
        <p:grpSpPr bwMode="auto">
          <a:xfrm>
            <a:off x="339725" y="2438400"/>
            <a:ext cx="8588375" cy="625475"/>
            <a:chOff x="214" y="1536"/>
            <a:chExt cx="5410" cy="394"/>
          </a:xfrm>
        </p:grpSpPr>
        <p:sp>
          <p:nvSpPr>
            <p:cNvPr id="10250" name="Text Box 10"/>
            <p:cNvSpPr txBox="1">
              <a:spLocks noChangeArrowheads="1"/>
            </p:cNvSpPr>
            <p:nvPr/>
          </p:nvSpPr>
          <p:spPr bwMode="auto">
            <a:xfrm>
              <a:off x="339" y="1537"/>
              <a:ext cx="5287"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Las nubes reciben nombres determinados atendiendo a la </a:t>
              </a:r>
              <a:r>
                <a:rPr lang="en-GB" sz="1800">
                  <a:solidFill>
                    <a:srgbClr val="3366FF"/>
                  </a:solidFill>
                  <a:latin typeface="Arial" charset="0"/>
                </a:rPr>
                <a:t>forma</a:t>
              </a:r>
              <a:r>
                <a:rPr lang="en-GB" sz="1800">
                  <a:solidFill>
                    <a:schemeClr val="tx1"/>
                  </a:solidFill>
                  <a:latin typeface="Arial" charset="0"/>
                </a:rPr>
                <a:t> volumétrica adoptada, </a:t>
              </a:r>
              <a:r>
                <a:rPr lang="en-GB" sz="1800">
                  <a:solidFill>
                    <a:srgbClr val="3366FF"/>
                  </a:solidFill>
                  <a:latin typeface="Arial" charset="0"/>
                </a:rPr>
                <a:t>color y altura</a:t>
              </a:r>
              <a:r>
                <a:rPr lang="en-GB" sz="1800">
                  <a:solidFill>
                    <a:schemeClr val="tx1"/>
                  </a:solidFill>
                  <a:latin typeface="Arial" charset="0"/>
                </a:rPr>
                <a:t> a la que se encuentran con respecto al suelo.</a:t>
              </a:r>
            </a:p>
          </p:txBody>
        </p:sp>
        <p:sp>
          <p:nvSpPr>
            <p:cNvPr id="10251" name="AutoShape 11"/>
            <p:cNvSpPr>
              <a:spLocks noChangeArrowheads="1"/>
            </p:cNvSpPr>
            <p:nvPr/>
          </p:nvSpPr>
          <p:spPr bwMode="auto">
            <a:xfrm>
              <a:off x="214" y="1536"/>
              <a:ext cx="181" cy="202"/>
            </a:xfrm>
            <a:prstGeom prst="roundRect">
              <a:avLst>
                <a:gd name="adj" fmla="val 556"/>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grpSp>
      <p:sp>
        <p:nvSpPr>
          <p:cNvPr id="10252" name="Text Box 12"/>
          <p:cNvSpPr txBox="1">
            <a:spLocks noChangeArrowheads="1"/>
          </p:cNvSpPr>
          <p:nvPr/>
        </p:nvSpPr>
        <p:spPr bwMode="auto">
          <a:xfrm>
            <a:off x="1828800" y="3163888"/>
            <a:ext cx="2974975" cy="590550"/>
          </a:xfrm>
          <a:prstGeom prst="rect">
            <a:avLst/>
          </a:prstGeom>
          <a:noFill/>
          <a:ln w="9525">
            <a:noFill/>
            <a:miter lim="800000"/>
            <a:headEnd/>
            <a:tailEnd/>
          </a:ln>
        </p:spPr>
        <p:txBody>
          <a:bodyPr lIns="90000" tIns="46800" rIns="90000" bIns="46800">
            <a:spAutoFit/>
          </a:bodyPr>
          <a:lstStyle/>
          <a:p>
            <a:pPr algn="just">
              <a:lnSpc>
                <a:spcPct val="90000"/>
              </a:lnSpc>
              <a:buClr>
                <a:srgbClr val="0000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a:solidFill>
                  <a:srgbClr val="0000FF"/>
                </a:solidFill>
              </a:rPr>
              <a:t>Cirros</a:t>
            </a:r>
            <a:r>
              <a:rPr lang="en-GB" sz="1600">
                <a:solidFill>
                  <a:schemeClr val="tx1"/>
                </a:solidFill>
              </a:rPr>
              <a:t>: nubes altas, filamentosas, blancas y brillantes.</a:t>
            </a:r>
          </a:p>
        </p:txBody>
      </p:sp>
      <p:sp>
        <p:nvSpPr>
          <p:cNvPr id="10253" name="Text Box 13"/>
          <p:cNvSpPr txBox="1">
            <a:spLocks noChangeArrowheads="1"/>
          </p:cNvSpPr>
          <p:nvPr/>
        </p:nvSpPr>
        <p:spPr bwMode="auto">
          <a:xfrm>
            <a:off x="5086350" y="4021138"/>
            <a:ext cx="3676650" cy="590550"/>
          </a:xfrm>
          <a:prstGeom prst="rect">
            <a:avLst/>
          </a:prstGeom>
          <a:noFill/>
          <a:ln w="9525">
            <a:noFill/>
            <a:miter lim="800000"/>
            <a:headEnd/>
            <a:tailEnd/>
          </a:ln>
        </p:spPr>
        <p:txBody>
          <a:bodyPr lIns="90000" tIns="46800" rIns="90000" bIns="46800">
            <a:spAutoFit/>
          </a:bodyPr>
          <a:lstStyle/>
          <a:p>
            <a:pPr algn="just">
              <a:lnSpc>
                <a:spcPct val="90000"/>
              </a:lnSpc>
              <a:buClr>
                <a:srgbClr val="0000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a:solidFill>
                  <a:srgbClr val="0000FF"/>
                </a:solidFill>
              </a:rPr>
              <a:t>Cúmulos</a:t>
            </a:r>
            <a:r>
              <a:rPr lang="en-GB" sz="1600">
                <a:solidFill>
                  <a:schemeClr val="tx1"/>
                </a:solidFill>
              </a:rPr>
              <a:t>: nubes medias, de desarrollo vertical, algodonosas, blancas y brillantes.</a:t>
            </a:r>
          </a:p>
        </p:txBody>
      </p:sp>
      <p:sp>
        <p:nvSpPr>
          <p:cNvPr id="10254" name="Text Box 14"/>
          <p:cNvSpPr txBox="1">
            <a:spLocks noChangeArrowheads="1"/>
          </p:cNvSpPr>
          <p:nvPr/>
        </p:nvSpPr>
        <p:spPr bwMode="auto">
          <a:xfrm>
            <a:off x="777875" y="4630738"/>
            <a:ext cx="3489325" cy="590550"/>
          </a:xfrm>
          <a:prstGeom prst="rect">
            <a:avLst/>
          </a:prstGeom>
          <a:noFill/>
          <a:ln w="9525">
            <a:noFill/>
            <a:miter lim="800000"/>
            <a:headEnd/>
            <a:tailEnd/>
          </a:ln>
        </p:spPr>
        <p:txBody>
          <a:bodyPr lIns="90000" tIns="46800" rIns="90000" bIns="46800">
            <a:spAutoFit/>
          </a:bodyPr>
          <a:lstStyle/>
          <a:p>
            <a:pPr algn="just">
              <a:lnSpc>
                <a:spcPct val="90000"/>
              </a:lnSpc>
              <a:buClr>
                <a:srgbClr val="0000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a:solidFill>
                  <a:srgbClr val="0000FF"/>
                </a:solidFill>
              </a:rPr>
              <a:t>Estratos</a:t>
            </a:r>
            <a:r>
              <a:rPr lang="en-GB" sz="1600">
                <a:solidFill>
                  <a:schemeClr val="tx1"/>
                </a:solidFill>
              </a:rPr>
              <a:t>: nubes bajas, de formas planas, que ocupan grandes extensiones.</a:t>
            </a:r>
          </a:p>
        </p:txBody>
      </p:sp>
      <p:sp>
        <p:nvSpPr>
          <p:cNvPr id="10255" name="Text Box 15"/>
          <p:cNvSpPr txBox="1">
            <a:spLocks noChangeArrowheads="1"/>
          </p:cNvSpPr>
          <p:nvPr/>
        </p:nvSpPr>
        <p:spPr bwMode="auto">
          <a:xfrm>
            <a:off x="2682875" y="5967413"/>
            <a:ext cx="5165725" cy="590550"/>
          </a:xfrm>
          <a:prstGeom prst="rect">
            <a:avLst/>
          </a:prstGeom>
          <a:noFill/>
          <a:ln w="9525">
            <a:noFill/>
            <a:miter lim="800000"/>
            <a:headEnd/>
            <a:tailEnd/>
          </a:ln>
        </p:spPr>
        <p:txBody>
          <a:bodyPr lIns="90000" tIns="46800" rIns="90000" bIns="46800">
            <a:spAutoFit/>
          </a:bodyPr>
          <a:lstStyle/>
          <a:p>
            <a:pPr algn="just">
              <a:lnSpc>
                <a:spcPct val="90000"/>
              </a:lnSpc>
              <a:buClr>
                <a:srgbClr val="0000FF"/>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a:solidFill>
                  <a:srgbClr val="0000FF"/>
                </a:solidFill>
              </a:rPr>
              <a:t>Nimbos</a:t>
            </a:r>
            <a:r>
              <a:rPr lang="en-GB" sz="1600">
                <a:solidFill>
                  <a:schemeClr val="tx1"/>
                </a:solidFill>
              </a:rPr>
              <a:t>: nubes bajas, de color grisáceo que traen lluvia.  Hay 2 tipos: nimbostratos y cumulonimbos, según su forma.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checkerboard(across)">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46"/>
                                        </p:tgtEl>
                                        <p:attrNameLst>
                                          <p:attrName>style.visibility</p:attrName>
                                        </p:attrNameLst>
                                      </p:cBhvr>
                                      <p:to>
                                        <p:strVal val="visible"/>
                                      </p:to>
                                    </p:set>
                                    <p:animEffect transition="in" filter="checkerboard(across)">
                                      <p:cBhvr>
                                        <p:cTn id="12" dur="500"/>
                                        <p:tgtEl>
                                          <p:spTgt spid="1024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249"/>
                                        </p:tgtEl>
                                        <p:attrNameLst>
                                          <p:attrName>style.visibility</p:attrName>
                                        </p:attrNameLst>
                                      </p:cBhvr>
                                      <p:to>
                                        <p:strVal val="visible"/>
                                      </p:to>
                                    </p:set>
                                    <p:animEffect transition="in" filter="checkerboard(across)">
                                      <p:cBhvr>
                                        <p:cTn id="17" dur="500"/>
                                        <p:tgtEl>
                                          <p:spTgt spid="102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left)">
                                      <p:cBhvr>
                                        <p:cTn id="22" dur="500"/>
                                        <p:tgtEl>
                                          <p:spTgt spid="1024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0252"/>
                                        </p:tgtEl>
                                        <p:attrNameLst>
                                          <p:attrName>style.visibility</p:attrName>
                                        </p:attrNameLst>
                                      </p:cBhvr>
                                      <p:to>
                                        <p:strVal val="visible"/>
                                      </p:to>
                                    </p:set>
                                    <p:animEffect transition="in" filter="box(out)">
                                      <p:cBhvr>
                                        <p:cTn id="27" dur="500"/>
                                        <p:tgtEl>
                                          <p:spTgt spid="1025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0253"/>
                                        </p:tgtEl>
                                        <p:attrNameLst>
                                          <p:attrName>style.visibility</p:attrName>
                                        </p:attrNameLst>
                                      </p:cBhvr>
                                      <p:to>
                                        <p:strVal val="visible"/>
                                      </p:to>
                                    </p:set>
                                    <p:animEffect transition="in" filter="box(out)">
                                      <p:cBhvr>
                                        <p:cTn id="32" dur="500"/>
                                        <p:tgtEl>
                                          <p:spTgt spid="10253"/>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10254"/>
                                        </p:tgtEl>
                                        <p:attrNameLst>
                                          <p:attrName>style.visibility</p:attrName>
                                        </p:attrNameLst>
                                      </p:cBhvr>
                                      <p:to>
                                        <p:strVal val="visible"/>
                                      </p:to>
                                    </p:set>
                                    <p:animEffect transition="in" filter="box(out)">
                                      <p:cBhvr>
                                        <p:cTn id="37" dur="500"/>
                                        <p:tgtEl>
                                          <p:spTgt spid="1025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10255"/>
                                        </p:tgtEl>
                                        <p:attrNameLst>
                                          <p:attrName>style.visibility</p:attrName>
                                        </p:attrNameLst>
                                      </p:cBhvr>
                                      <p:to>
                                        <p:strVal val="visible"/>
                                      </p:to>
                                    </p:set>
                                    <p:animEffect transition="in" filter="box(out)">
                                      <p:cBhvr>
                                        <p:cTn id="42"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2" grpId="0" autoUpdateAnimBg="0"/>
      <p:bldP spid="10253" grpId="0" autoUpdateAnimBg="0"/>
      <p:bldP spid="10254" grpId="0" autoUpdateAnimBg="0"/>
      <p:bldP spid="102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609600" y="304800"/>
            <a:ext cx="7848600" cy="863600"/>
          </a:xfrm>
          <a:prstGeom prst="rect">
            <a:avLst/>
          </a:prstGeom>
          <a:noFill/>
          <a:ln w="9525">
            <a:noFill/>
            <a:miter lim="800000"/>
            <a:headEnd/>
            <a:tailEnd/>
          </a:ln>
        </p:spPr>
        <p:txBody>
          <a:bodyPr lIns="90000" tIns="46800" rIns="90000" bIns="46800">
            <a:spAutoFit/>
          </a:bodyPr>
          <a:lstStyle/>
          <a:p>
            <a:pPr>
              <a:spcBef>
                <a:spcPts val="1500"/>
              </a:spcBef>
              <a:buClr>
                <a:srgbClr val="000000"/>
              </a:buClr>
              <a:buSzPct val="100000"/>
              <a:buFont typeface="SMMedium"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chemeClr val="tx1"/>
                </a:solidFill>
                <a:latin typeface="SMMedium" charset="0"/>
              </a:rPr>
              <a:t>ELEMENTOS DEL CLLIMA:PRESIÓN ATMOSFÉRICA.</a:t>
            </a:r>
          </a:p>
        </p:txBody>
      </p:sp>
      <p:grpSp>
        <p:nvGrpSpPr>
          <p:cNvPr id="11266" name="Group 2"/>
          <p:cNvGrpSpPr>
            <a:grpSpLocks/>
          </p:cNvGrpSpPr>
          <p:nvPr/>
        </p:nvGrpSpPr>
        <p:grpSpPr bwMode="auto">
          <a:xfrm>
            <a:off x="5635625" y="2841625"/>
            <a:ext cx="2727325" cy="255588"/>
            <a:chOff x="3550" y="1790"/>
            <a:chExt cx="1718" cy="161"/>
          </a:xfrm>
        </p:grpSpPr>
        <p:sp>
          <p:nvSpPr>
            <p:cNvPr id="11267" name="AutoShape 3"/>
            <p:cNvSpPr>
              <a:spLocks noChangeArrowheads="1"/>
            </p:cNvSpPr>
            <p:nvPr/>
          </p:nvSpPr>
          <p:spPr bwMode="auto">
            <a:xfrm>
              <a:off x="3550" y="1790"/>
              <a:ext cx="1719" cy="162"/>
            </a:xfrm>
            <a:prstGeom prst="roundRect">
              <a:avLst>
                <a:gd name="adj" fmla="val 616"/>
              </a:avLst>
            </a:prstGeom>
            <a:solidFill>
              <a:srgbClr val="66FFFF"/>
            </a:solidFill>
            <a:ln w="9525">
              <a:noFill/>
              <a:round/>
              <a:headEnd/>
              <a:tailEnd/>
            </a:ln>
          </p:spPr>
          <p:txBody>
            <a:bodyPr wrap="none" anchor="ctr"/>
            <a:lstStyle/>
            <a:p>
              <a:endParaRPr lang="es-ES"/>
            </a:p>
          </p:txBody>
        </p:sp>
        <p:sp>
          <p:nvSpPr>
            <p:cNvPr id="11268" name="AutoShape 4"/>
            <p:cNvSpPr>
              <a:spLocks noChangeArrowheads="1"/>
            </p:cNvSpPr>
            <p:nvPr/>
          </p:nvSpPr>
          <p:spPr bwMode="auto">
            <a:xfrm>
              <a:off x="3550" y="1790"/>
              <a:ext cx="1719" cy="162"/>
            </a:xfrm>
            <a:prstGeom prst="roundRect">
              <a:avLst>
                <a:gd name="adj" fmla="val 616"/>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PRESIÓN ATMOSFÉRICA Y ALTURA</a:t>
              </a:r>
            </a:p>
          </p:txBody>
        </p:sp>
      </p:grpSp>
      <p:pic>
        <p:nvPicPr>
          <p:cNvPr id="11269" name="Picture 5"/>
          <p:cNvPicPr>
            <a:picLocks noChangeAspect="1" noChangeArrowheads="1"/>
          </p:cNvPicPr>
          <p:nvPr/>
        </p:nvPicPr>
        <p:blipFill>
          <a:blip r:embed="rId3" cstate="print"/>
          <a:srcRect/>
          <a:stretch>
            <a:fillRect/>
          </a:stretch>
        </p:blipFill>
        <p:spPr bwMode="auto">
          <a:xfrm>
            <a:off x="5802313" y="3294063"/>
            <a:ext cx="2355850" cy="2649537"/>
          </a:xfrm>
          <a:prstGeom prst="rect">
            <a:avLst/>
          </a:prstGeom>
          <a:noFill/>
        </p:spPr>
      </p:pic>
      <p:sp>
        <p:nvSpPr>
          <p:cNvPr id="11270" name="Freeform 6"/>
          <p:cNvSpPr>
            <a:spLocks noChangeArrowheads="1"/>
          </p:cNvSpPr>
          <p:nvPr/>
        </p:nvSpPr>
        <p:spPr bwMode="auto">
          <a:xfrm>
            <a:off x="5813425" y="3284538"/>
            <a:ext cx="2189163" cy="2641600"/>
          </a:xfrm>
          <a:custGeom>
            <a:avLst/>
            <a:gdLst/>
            <a:ahLst/>
            <a:cxnLst>
              <a:cxn ang="0">
                <a:pos x="0" y="0"/>
              </a:cxn>
              <a:cxn ang="0">
                <a:pos x="92" y="1287"/>
              </a:cxn>
              <a:cxn ang="0">
                <a:pos x="161" y="1853"/>
              </a:cxn>
              <a:cxn ang="0">
                <a:pos x="391" y="3063"/>
              </a:cxn>
              <a:cxn ang="0">
                <a:pos x="829" y="3990"/>
              </a:cxn>
              <a:cxn ang="0">
                <a:pos x="1474" y="4737"/>
              </a:cxn>
              <a:cxn ang="0">
                <a:pos x="2096" y="5329"/>
              </a:cxn>
              <a:cxn ang="0">
                <a:pos x="2810" y="5896"/>
              </a:cxn>
              <a:cxn ang="0">
                <a:pos x="3432" y="6282"/>
              </a:cxn>
              <a:cxn ang="0">
                <a:pos x="4100" y="6668"/>
              </a:cxn>
              <a:cxn ang="0">
                <a:pos x="4814" y="6951"/>
              </a:cxn>
              <a:cxn ang="0">
                <a:pos x="6082" y="7337"/>
              </a:cxn>
            </a:cxnLst>
            <a:rect l="0" t="0" r="r" b="b"/>
            <a:pathLst>
              <a:path w="6083" h="7338">
                <a:moveTo>
                  <a:pt x="0" y="0"/>
                </a:moveTo>
                <a:lnTo>
                  <a:pt x="92" y="1287"/>
                </a:lnTo>
                <a:lnTo>
                  <a:pt x="161" y="1853"/>
                </a:lnTo>
                <a:lnTo>
                  <a:pt x="391" y="3063"/>
                </a:lnTo>
                <a:lnTo>
                  <a:pt x="829" y="3990"/>
                </a:lnTo>
                <a:lnTo>
                  <a:pt x="1474" y="4737"/>
                </a:lnTo>
                <a:lnTo>
                  <a:pt x="2096" y="5329"/>
                </a:lnTo>
                <a:lnTo>
                  <a:pt x="2810" y="5896"/>
                </a:lnTo>
                <a:lnTo>
                  <a:pt x="3432" y="6282"/>
                </a:lnTo>
                <a:lnTo>
                  <a:pt x="4100" y="6668"/>
                </a:lnTo>
                <a:lnTo>
                  <a:pt x="4814" y="6951"/>
                </a:lnTo>
                <a:lnTo>
                  <a:pt x="6082" y="7337"/>
                </a:lnTo>
              </a:path>
            </a:pathLst>
          </a:custGeom>
          <a:noFill/>
          <a:ln w="25560">
            <a:solidFill>
              <a:srgbClr val="FF0000"/>
            </a:solidFill>
            <a:round/>
            <a:headEnd/>
            <a:tailEnd/>
          </a:ln>
        </p:spPr>
        <p:txBody>
          <a:bodyPr/>
          <a:lstStyle/>
          <a:p>
            <a:endParaRPr lang="es-ES"/>
          </a:p>
        </p:txBody>
      </p:sp>
      <p:sp>
        <p:nvSpPr>
          <p:cNvPr id="11271" name="Line 7"/>
          <p:cNvSpPr>
            <a:spLocks noChangeShapeType="1"/>
          </p:cNvSpPr>
          <p:nvPr/>
        </p:nvSpPr>
        <p:spPr bwMode="auto">
          <a:xfrm>
            <a:off x="8012113" y="3295650"/>
            <a:ext cx="1587" cy="2638425"/>
          </a:xfrm>
          <a:prstGeom prst="line">
            <a:avLst/>
          </a:prstGeom>
          <a:noFill/>
          <a:ln w="3240">
            <a:solidFill>
              <a:srgbClr val="FF0000"/>
            </a:solidFill>
            <a:prstDash val="dash"/>
            <a:round/>
            <a:headEnd/>
            <a:tailEnd/>
          </a:ln>
        </p:spPr>
        <p:txBody>
          <a:bodyPr/>
          <a:lstStyle/>
          <a:p>
            <a:endParaRPr lang="es-ES"/>
          </a:p>
        </p:txBody>
      </p:sp>
      <p:grpSp>
        <p:nvGrpSpPr>
          <p:cNvPr id="11272" name="Group 8"/>
          <p:cNvGrpSpPr>
            <a:grpSpLocks/>
          </p:cNvGrpSpPr>
          <p:nvPr/>
        </p:nvGrpSpPr>
        <p:grpSpPr bwMode="auto">
          <a:xfrm>
            <a:off x="5783263" y="3279775"/>
            <a:ext cx="2379662" cy="2662238"/>
            <a:chOff x="3643" y="2066"/>
            <a:chExt cx="1499" cy="1677"/>
          </a:xfrm>
        </p:grpSpPr>
        <p:sp>
          <p:nvSpPr>
            <p:cNvPr id="11273" name="Line 9"/>
            <p:cNvSpPr>
              <a:spLocks noChangeShapeType="1"/>
            </p:cNvSpPr>
            <p:nvPr/>
          </p:nvSpPr>
          <p:spPr bwMode="auto">
            <a:xfrm>
              <a:off x="3764" y="2078"/>
              <a:ext cx="1" cy="1654"/>
            </a:xfrm>
            <a:prstGeom prst="line">
              <a:avLst/>
            </a:prstGeom>
            <a:noFill/>
            <a:ln w="3240">
              <a:solidFill>
                <a:srgbClr val="FFCCCC"/>
              </a:solidFill>
              <a:round/>
              <a:headEnd/>
              <a:tailEnd/>
            </a:ln>
          </p:spPr>
          <p:txBody>
            <a:bodyPr/>
            <a:lstStyle/>
            <a:p>
              <a:endParaRPr lang="es-ES"/>
            </a:p>
          </p:txBody>
        </p:sp>
        <p:sp>
          <p:nvSpPr>
            <p:cNvPr id="11274" name="Line 10"/>
            <p:cNvSpPr>
              <a:spLocks noChangeShapeType="1"/>
            </p:cNvSpPr>
            <p:nvPr/>
          </p:nvSpPr>
          <p:spPr bwMode="auto">
            <a:xfrm>
              <a:off x="3895" y="2072"/>
              <a:ext cx="1" cy="1666"/>
            </a:xfrm>
            <a:prstGeom prst="line">
              <a:avLst/>
            </a:prstGeom>
            <a:noFill/>
            <a:ln w="3240">
              <a:solidFill>
                <a:srgbClr val="FFCCCC"/>
              </a:solidFill>
              <a:round/>
              <a:headEnd/>
              <a:tailEnd/>
            </a:ln>
          </p:spPr>
          <p:txBody>
            <a:bodyPr/>
            <a:lstStyle/>
            <a:p>
              <a:endParaRPr lang="es-ES"/>
            </a:p>
          </p:txBody>
        </p:sp>
        <p:sp>
          <p:nvSpPr>
            <p:cNvPr id="11275" name="Line 11"/>
            <p:cNvSpPr>
              <a:spLocks noChangeShapeType="1"/>
            </p:cNvSpPr>
            <p:nvPr/>
          </p:nvSpPr>
          <p:spPr bwMode="auto">
            <a:xfrm>
              <a:off x="4033" y="2076"/>
              <a:ext cx="1" cy="1662"/>
            </a:xfrm>
            <a:prstGeom prst="line">
              <a:avLst/>
            </a:prstGeom>
            <a:noFill/>
            <a:ln w="3240">
              <a:solidFill>
                <a:srgbClr val="FFCCCC"/>
              </a:solidFill>
              <a:round/>
              <a:headEnd/>
              <a:tailEnd/>
            </a:ln>
          </p:spPr>
          <p:txBody>
            <a:bodyPr/>
            <a:lstStyle/>
            <a:p>
              <a:endParaRPr lang="es-ES"/>
            </a:p>
          </p:txBody>
        </p:sp>
        <p:sp>
          <p:nvSpPr>
            <p:cNvPr id="11276" name="Line 12"/>
            <p:cNvSpPr>
              <a:spLocks noChangeShapeType="1"/>
            </p:cNvSpPr>
            <p:nvPr/>
          </p:nvSpPr>
          <p:spPr bwMode="auto">
            <a:xfrm>
              <a:off x="4171" y="2074"/>
              <a:ext cx="1" cy="1664"/>
            </a:xfrm>
            <a:prstGeom prst="line">
              <a:avLst/>
            </a:prstGeom>
            <a:noFill/>
            <a:ln w="3240">
              <a:solidFill>
                <a:srgbClr val="FFCCCC"/>
              </a:solidFill>
              <a:round/>
              <a:headEnd/>
              <a:tailEnd/>
            </a:ln>
          </p:spPr>
          <p:txBody>
            <a:bodyPr/>
            <a:lstStyle/>
            <a:p>
              <a:endParaRPr lang="es-ES"/>
            </a:p>
          </p:txBody>
        </p:sp>
        <p:sp>
          <p:nvSpPr>
            <p:cNvPr id="11277" name="Line 13"/>
            <p:cNvSpPr>
              <a:spLocks noChangeShapeType="1"/>
            </p:cNvSpPr>
            <p:nvPr/>
          </p:nvSpPr>
          <p:spPr bwMode="auto">
            <a:xfrm flipH="1">
              <a:off x="4308" y="2066"/>
              <a:ext cx="4" cy="1666"/>
            </a:xfrm>
            <a:prstGeom prst="line">
              <a:avLst/>
            </a:prstGeom>
            <a:noFill/>
            <a:ln w="3240">
              <a:solidFill>
                <a:srgbClr val="FFCCCC"/>
              </a:solidFill>
              <a:round/>
              <a:headEnd/>
              <a:tailEnd/>
            </a:ln>
          </p:spPr>
          <p:txBody>
            <a:bodyPr/>
            <a:lstStyle/>
            <a:p>
              <a:endParaRPr lang="es-ES"/>
            </a:p>
          </p:txBody>
        </p:sp>
        <p:sp>
          <p:nvSpPr>
            <p:cNvPr id="11278" name="Line 14"/>
            <p:cNvSpPr>
              <a:spLocks noChangeShapeType="1"/>
            </p:cNvSpPr>
            <p:nvPr/>
          </p:nvSpPr>
          <p:spPr bwMode="auto">
            <a:xfrm>
              <a:off x="4453" y="2068"/>
              <a:ext cx="1" cy="1664"/>
            </a:xfrm>
            <a:prstGeom prst="line">
              <a:avLst/>
            </a:prstGeom>
            <a:noFill/>
            <a:ln w="3240">
              <a:solidFill>
                <a:srgbClr val="FFCCCC"/>
              </a:solidFill>
              <a:round/>
              <a:headEnd/>
              <a:tailEnd/>
            </a:ln>
          </p:spPr>
          <p:txBody>
            <a:bodyPr/>
            <a:lstStyle/>
            <a:p>
              <a:endParaRPr lang="es-ES"/>
            </a:p>
          </p:txBody>
        </p:sp>
        <p:sp>
          <p:nvSpPr>
            <p:cNvPr id="11279" name="Line 15"/>
            <p:cNvSpPr>
              <a:spLocks noChangeShapeType="1"/>
            </p:cNvSpPr>
            <p:nvPr/>
          </p:nvSpPr>
          <p:spPr bwMode="auto">
            <a:xfrm>
              <a:off x="4591" y="2074"/>
              <a:ext cx="1" cy="1658"/>
            </a:xfrm>
            <a:prstGeom prst="line">
              <a:avLst/>
            </a:prstGeom>
            <a:noFill/>
            <a:ln w="3240">
              <a:solidFill>
                <a:srgbClr val="FFCCCC"/>
              </a:solidFill>
              <a:round/>
              <a:headEnd/>
              <a:tailEnd/>
            </a:ln>
          </p:spPr>
          <p:txBody>
            <a:bodyPr/>
            <a:lstStyle/>
            <a:p>
              <a:endParaRPr lang="es-ES"/>
            </a:p>
          </p:txBody>
        </p:sp>
        <p:sp>
          <p:nvSpPr>
            <p:cNvPr id="11280" name="Line 16"/>
            <p:cNvSpPr>
              <a:spLocks noChangeShapeType="1"/>
            </p:cNvSpPr>
            <p:nvPr/>
          </p:nvSpPr>
          <p:spPr bwMode="auto">
            <a:xfrm flipH="1">
              <a:off x="4726" y="2076"/>
              <a:ext cx="4" cy="1658"/>
            </a:xfrm>
            <a:prstGeom prst="line">
              <a:avLst/>
            </a:prstGeom>
            <a:noFill/>
            <a:ln w="3240">
              <a:solidFill>
                <a:srgbClr val="FFCCCC"/>
              </a:solidFill>
              <a:round/>
              <a:headEnd/>
              <a:tailEnd/>
            </a:ln>
          </p:spPr>
          <p:txBody>
            <a:bodyPr/>
            <a:lstStyle/>
            <a:p>
              <a:endParaRPr lang="es-ES"/>
            </a:p>
          </p:txBody>
        </p:sp>
        <p:sp>
          <p:nvSpPr>
            <p:cNvPr id="11281" name="Line 17"/>
            <p:cNvSpPr>
              <a:spLocks noChangeShapeType="1"/>
            </p:cNvSpPr>
            <p:nvPr/>
          </p:nvSpPr>
          <p:spPr bwMode="auto">
            <a:xfrm>
              <a:off x="4867" y="2074"/>
              <a:ext cx="1" cy="1658"/>
            </a:xfrm>
            <a:prstGeom prst="line">
              <a:avLst/>
            </a:prstGeom>
            <a:noFill/>
            <a:ln w="3240">
              <a:solidFill>
                <a:srgbClr val="FFCCCC"/>
              </a:solidFill>
              <a:round/>
              <a:headEnd/>
              <a:tailEnd/>
            </a:ln>
          </p:spPr>
          <p:txBody>
            <a:bodyPr/>
            <a:lstStyle/>
            <a:p>
              <a:endParaRPr lang="es-ES"/>
            </a:p>
          </p:txBody>
        </p:sp>
        <p:sp>
          <p:nvSpPr>
            <p:cNvPr id="11282" name="Line 18"/>
            <p:cNvSpPr>
              <a:spLocks noChangeShapeType="1"/>
            </p:cNvSpPr>
            <p:nvPr/>
          </p:nvSpPr>
          <p:spPr bwMode="auto">
            <a:xfrm>
              <a:off x="5005" y="2076"/>
              <a:ext cx="1" cy="1656"/>
            </a:xfrm>
            <a:prstGeom prst="line">
              <a:avLst/>
            </a:prstGeom>
            <a:noFill/>
            <a:ln w="3240">
              <a:solidFill>
                <a:srgbClr val="FFCCCC"/>
              </a:solidFill>
              <a:round/>
              <a:headEnd/>
              <a:tailEnd/>
            </a:ln>
          </p:spPr>
          <p:txBody>
            <a:bodyPr/>
            <a:lstStyle/>
            <a:p>
              <a:endParaRPr lang="es-ES"/>
            </a:p>
          </p:txBody>
        </p:sp>
        <p:sp>
          <p:nvSpPr>
            <p:cNvPr id="11283" name="Line 19"/>
            <p:cNvSpPr>
              <a:spLocks noChangeShapeType="1"/>
            </p:cNvSpPr>
            <p:nvPr/>
          </p:nvSpPr>
          <p:spPr bwMode="auto">
            <a:xfrm flipH="1">
              <a:off x="3646" y="2196"/>
              <a:ext cx="1498" cy="1"/>
            </a:xfrm>
            <a:prstGeom prst="line">
              <a:avLst/>
            </a:prstGeom>
            <a:noFill/>
            <a:ln w="3240">
              <a:solidFill>
                <a:srgbClr val="FFCCCC"/>
              </a:solidFill>
              <a:round/>
              <a:headEnd/>
              <a:tailEnd/>
            </a:ln>
          </p:spPr>
          <p:txBody>
            <a:bodyPr/>
            <a:lstStyle/>
            <a:p>
              <a:endParaRPr lang="es-ES"/>
            </a:p>
          </p:txBody>
        </p:sp>
        <p:sp>
          <p:nvSpPr>
            <p:cNvPr id="11284" name="Line 20"/>
            <p:cNvSpPr>
              <a:spLocks noChangeShapeType="1"/>
            </p:cNvSpPr>
            <p:nvPr/>
          </p:nvSpPr>
          <p:spPr bwMode="auto">
            <a:xfrm flipH="1">
              <a:off x="3646" y="2304"/>
              <a:ext cx="1486" cy="1"/>
            </a:xfrm>
            <a:prstGeom prst="line">
              <a:avLst/>
            </a:prstGeom>
            <a:noFill/>
            <a:ln w="3240">
              <a:solidFill>
                <a:srgbClr val="FFCCCC"/>
              </a:solidFill>
              <a:round/>
              <a:headEnd/>
              <a:tailEnd/>
            </a:ln>
          </p:spPr>
          <p:txBody>
            <a:bodyPr/>
            <a:lstStyle/>
            <a:p>
              <a:endParaRPr lang="es-ES"/>
            </a:p>
          </p:txBody>
        </p:sp>
        <p:sp>
          <p:nvSpPr>
            <p:cNvPr id="11285" name="Line 21"/>
            <p:cNvSpPr>
              <a:spLocks noChangeShapeType="1"/>
            </p:cNvSpPr>
            <p:nvPr/>
          </p:nvSpPr>
          <p:spPr bwMode="auto">
            <a:xfrm flipH="1">
              <a:off x="3646" y="2406"/>
              <a:ext cx="1486" cy="1"/>
            </a:xfrm>
            <a:prstGeom prst="line">
              <a:avLst/>
            </a:prstGeom>
            <a:noFill/>
            <a:ln w="3240">
              <a:solidFill>
                <a:srgbClr val="FFCCCC"/>
              </a:solidFill>
              <a:round/>
              <a:headEnd/>
              <a:tailEnd/>
            </a:ln>
          </p:spPr>
          <p:txBody>
            <a:bodyPr/>
            <a:lstStyle/>
            <a:p>
              <a:endParaRPr lang="es-ES"/>
            </a:p>
          </p:txBody>
        </p:sp>
        <p:sp>
          <p:nvSpPr>
            <p:cNvPr id="11286" name="Line 22"/>
            <p:cNvSpPr>
              <a:spLocks noChangeShapeType="1"/>
            </p:cNvSpPr>
            <p:nvPr/>
          </p:nvSpPr>
          <p:spPr bwMode="auto">
            <a:xfrm flipH="1">
              <a:off x="3653" y="2520"/>
              <a:ext cx="1479" cy="1"/>
            </a:xfrm>
            <a:prstGeom prst="line">
              <a:avLst/>
            </a:prstGeom>
            <a:noFill/>
            <a:ln w="3240">
              <a:solidFill>
                <a:srgbClr val="FFCCCC"/>
              </a:solidFill>
              <a:round/>
              <a:headEnd/>
              <a:tailEnd/>
            </a:ln>
          </p:spPr>
          <p:txBody>
            <a:bodyPr/>
            <a:lstStyle/>
            <a:p>
              <a:endParaRPr lang="es-ES"/>
            </a:p>
          </p:txBody>
        </p:sp>
        <p:sp>
          <p:nvSpPr>
            <p:cNvPr id="11287" name="Line 23"/>
            <p:cNvSpPr>
              <a:spLocks noChangeShapeType="1"/>
            </p:cNvSpPr>
            <p:nvPr/>
          </p:nvSpPr>
          <p:spPr bwMode="auto">
            <a:xfrm flipH="1">
              <a:off x="3651" y="2640"/>
              <a:ext cx="1481" cy="1"/>
            </a:xfrm>
            <a:prstGeom prst="line">
              <a:avLst/>
            </a:prstGeom>
            <a:noFill/>
            <a:ln w="3240">
              <a:solidFill>
                <a:srgbClr val="FFCCCC"/>
              </a:solidFill>
              <a:round/>
              <a:headEnd/>
              <a:tailEnd/>
            </a:ln>
          </p:spPr>
          <p:txBody>
            <a:bodyPr/>
            <a:lstStyle/>
            <a:p>
              <a:endParaRPr lang="es-ES"/>
            </a:p>
          </p:txBody>
        </p:sp>
        <p:sp>
          <p:nvSpPr>
            <p:cNvPr id="11288" name="Line 24"/>
            <p:cNvSpPr>
              <a:spLocks noChangeShapeType="1"/>
            </p:cNvSpPr>
            <p:nvPr/>
          </p:nvSpPr>
          <p:spPr bwMode="auto">
            <a:xfrm flipH="1">
              <a:off x="3656" y="2748"/>
              <a:ext cx="1476" cy="1"/>
            </a:xfrm>
            <a:prstGeom prst="line">
              <a:avLst/>
            </a:prstGeom>
            <a:noFill/>
            <a:ln w="3240">
              <a:solidFill>
                <a:srgbClr val="FFCCCC"/>
              </a:solidFill>
              <a:round/>
              <a:headEnd/>
              <a:tailEnd/>
            </a:ln>
          </p:spPr>
          <p:txBody>
            <a:bodyPr/>
            <a:lstStyle/>
            <a:p>
              <a:endParaRPr lang="es-ES"/>
            </a:p>
          </p:txBody>
        </p:sp>
        <p:sp>
          <p:nvSpPr>
            <p:cNvPr id="11289" name="Line 25"/>
            <p:cNvSpPr>
              <a:spLocks noChangeShapeType="1"/>
            </p:cNvSpPr>
            <p:nvPr/>
          </p:nvSpPr>
          <p:spPr bwMode="auto">
            <a:xfrm flipH="1">
              <a:off x="3649" y="2868"/>
              <a:ext cx="1483" cy="1"/>
            </a:xfrm>
            <a:prstGeom prst="line">
              <a:avLst/>
            </a:prstGeom>
            <a:noFill/>
            <a:ln w="3240">
              <a:solidFill>
                <a:srgbClr val="FFCCCC"/>
              </a:solidFill>
              <a:round/>
              <a:headEnd/>
              <a:tailEnd/>
            </a:ln>
          </p:spPr>
          <p:txBody>
            <a:bodyPr/>
            <a:lstStyle/>
            <a:p>
              <a:endParaRPr lang="es-ES"/>
            </a:p>
          </p:txBody>
        </p:sp>
        <p:sp>
          <p:nvSpPr>
            <p:cNvPr id="11290" name="Line 26"/>
            <p:cNvSpPr>
              <a:spLocks noChangeShapeType="1"/>
            </p:cNvSpPr>
            <p:nvPr/>
          </p:nvSpPr>
          <p:spPr bwMode="auto">
            <a:xfrm flipH="1">
              <a:off x="3653" y="2994"/>
              <a:ext cx="1479" cy="1"/>
            </a:xfrm>
            <a:prstGeom prst="line">
              <a:avLst/>
            </a:prstGeom>
            <a:noFill/>
            <a:ln w="3240">
              <a:solidFill>
                <a:srgbClr val="FFCCCC"/>
              </a:solidFill>
              <a:round/>
              <a:headEnd/>
              <a:tailEnd/>
            </a:ln>
          </p:spPr>
          <p:txBody>
            <a:bodyPr/>
            <a:lstStyle/>
            <a:p>
              <a:endParaRPr lang="es-ES"/>
            </a:p>
          </p:txBody>
        </p:sp>
        <p:sp>
          <p:nvSpPr>
            <p:cNvPr id="11291" name="Line 27"/>
            <p:cNvSpPr>
              <a:spLocks noChangeShapeType="1"/>
            </p:cNvSpPr>
            <p:nvPr/>
          </p:nvSpPr>
          <p:spPr bwMode="auto">
            <a:xfrm flipH="1">
              <a:off x="3642" y="3102"/>
              <a:ext cx="1496" cy="1"/>
            </a:xfrm>
            <a:prstGeom prst="line">
              <a:avLst/>
            </a:prstGeom>
            <a:noFill/>
            <a:ln w="3240">
              <a:solidFill>
                <a:srgbClr val="FFCCCC"/>
              </a:solidFill>
              <a:round/>
              <a:headEnd/>
              <a:tailEnd/>
            </a:ln>
          </p:spPr>
          <p:txBody>
            <a:bodyPr/>
            <a:lstStyle/>
            <a:p>
              <a:endParaRPr lang="es-ES"/>
            </a:p>
          </p:txBody>
        </p:sp>
        <p:sp>
          <p:nvSpPr>
            <p:cNvPr id="11292" name="Line 28"/>
            <p:cNvSpPr>
              <a:spLocks noChangeShapeType="1"/>
            </p:cNvSpPr>
            <p:nvPr/>
          </p:nvSpPr>
          <p:spPr bwMode="auto">
            <a:xfrm flipH="1">
              <a:off x="3653" y="3216"/>
              <a:ext cx="1479" cy="1"/>
            </a:xfrm>
            <a:prstGeom prst="line">
              <a:avLst/>
            </a:prstGeom>
            <a:noFill/>
            <a:ln w="3240">
              <a:solidFill>
                <a:srgbClr val="FFCCCC"/>
              </a:solidFill>
              <a:round/>
              <a:headEnd/>
              <a:tailEnd/>
            </a:ln>
          </p:spPr>
          <p:txBody>
            <a:bodyPr/>
            <a:lstStyle/>
            <a:p>
              <a:endParaRPr lang="es-ES"/>
            </a:p>
          </p:txBody>
        </p:sp>
        <p:sp>
          <p:nvSpPr>
            <p:cNvPr id="11293" name="Line 29"/>
            <p:cNvSpPr>
              <a:spLocks noChangeShapeType="1"/>
            </p:cNvSpPr>
            <p:nvPr/>
          </p:nvSpPr>
          <p:spPr bwMode="auto">
            <a:xfrm flipH="1">
              <a:off x="3654" y="3318"/>
              <a:ext cx="1478" cy="1"/>
            </a:xfrm>
            <a:prstGeom prst="line">
              <a:avLst/>
            </a:prstGeom>
            <a:noFill/>
            <a:ln w="3240">
              <a:solidFill>
                <a:srgbClr val="FFCCCC"/>
              </a:solidFill>
              <a:round/>
              <a:headEnd/>
              <a:tailEnd/>
            </a:ln>
          </p:spPr>
          <p:txBody>
            <a:bodyPr/>
            <a:lstStyle/>
            <a:p>
              <a:endParaRPr lang="es-ES"/>
            </a:p>
          </p:txBody>
        </p:sp>
        <p:sp>
          <p:nvSpPr>
            <p:cNvPr id="11294" name="Line 30"/>
            <p:cNvSpPr>
              <a:spLocks noChangeShapeType="1"/>
            </p:cNvSpPr>
            <p:nvPr/>
          </p:nvSpPr>
          <p:spPr bwMode="auto">
            <a:xfrm flipH="1">
              <a:off x="3653" y="3432"/>
              <a:ext cx="1479" cy="1"/>
            </a:xfrm>
            <a:prstGeom prst="line">
              <a:avLst/>
            </a:prstGeom>
            <a:noFill/>
            <a:ln w="3240">
              <a:solidFill>
                <a:srgbClr val="FFCCCC"/>
              </a:solidFill>
              <a:round/>
              <a:headEnd/>
              <a:tailEnd/>
            </a:ln>
          </p:spPr>
          <p:txBody>
            <a:bodyPr/>
            <a:lstStyle/>
            <a:p>
              <a:endParaRPr lang="es-ES"/>
            </a:p>
          </p:txBody>
        </p:sp>
        <p:sp>
          <p:nvSpPr>
            <p:cNvPr id="11295" name="Line 31"/>
            <p:cNvSpPr>
              <a:spLocks noChangeShapeType="1"/>
            </p:cNvSpPr>
            <p:nvPr/>
          </p:nvSpPr>
          <p:spPr bwMode="auto">
            <a:xfrm flipH="1">
              <a:off x="3648" y="3540"/>
              <a:ext cx="1490" cy="1"/>
            </a:xfrm>
            <a:prstGeom prst="line">
              <a:avLst/>
            </a:prstGeom>
            <a:noFill/>
            <a:ln w="3240">
              <a:solidFill>
                <a:srgbClr val="FFCCCC"/>
              </a:solidFill>
              <a:round/>
              <a:headEnd/>
              <a:tailEnd/>
            </a:ln>
          </p:spPr>
          <p:txBody>
            <a:bodyPr/>
            <a:lstStyle/>
            <a:p>
              <a:endParaRPr lang="es-ES"/>
            </a:p>
          </p:txBody>
        </p:sp>
        <p:sp>
          <p:nvSpPr>
            <p:cNvPr id="11296" name="Line 32"/>
            <p:cNvSpPr>
              <a:spLocks noChangeShapeType="1"/>
            </p:cNvSpPr>
            <p:nvPr/>
          </p:nvSpPr>
          <p:spPr bwMode="auto">
            <a:xfrm flipH="1">
              <a:off x="3656" y="3642"/>
              <a:ext cx="1476" cy="1"/>
            </a:xfrm>
            <a:prstGeom prst="line">
              <a:avLst/>
            </a:prstGeom>
            <a:noFill/>
            <a:ln w="3240">
              <a:solidFill>
                <a:srgbClr val="FFCCCC"/>
              </a:solidFill>
              <a:round/>
              <a:headEnd/>
              <a:tailEnd/>
            </a:ln>
          </p:spPr>
          <p:txBody>
            <a:bodyPr/>
            <a:lstStyle/>
            <a:p>
              <a:endParaRPr lang="es-ES"/>
            </a:p>
          </p:txBody>
        </p:sp>
        <p:sp>
          <p:nvSpPr>
            <p:cNvPr id="11297" name="Line 33"/>
            <p:cNvSpPr>
              <a:spLocks noChangeShapeType="1"/>
            </p:cNvSpPr>
            <p:nvPr/>
          </p:nvSpPr>
          <p:spPr bwMode="auto">
            <a:xfrm>
              <a:off x="3655" y="2070"/>
              <a:ext cx="1488" cy="1"/>
            </a:xfrm>
            <a:prstGeom prst="line">
              <a:avLst/>
            </a:prstGeom>
            <a:noFill/>
            <a:ln w="9360">
              <a:solidFill>
                <a:srgbClr val="000000"/>
              </a:solidFill>
              <a:round/>
              <a:headEnd/>
              <a:tailEnd/>
            </a:ln>
          </p:spPr>
          <p:txBody>
            <a:bodyPr/>
            <a:lstStyle/>
            <a:p>
              <a:endParaRPr lang="es-ES"/>
            </a:p>
          </p:txBody>
        </p:sp>
        <p:sp>
          <p:nvSpPr>
            <p:cNvPr id="11298" name="Line 34"/>
            <p:cNvSpPr>
              <a:spLocks noChangeShapeType="1"/>
            </p:cNvSpPr>
            <p:nvPr/>
          </p:nvSpPr>
          <p:spPr bwMode="auto">
            <a:xfrm>
              <a:off x="3649" y="3744"/>
              <a:ext cx="1494" cy="1"/>
            </a:xfrm>
            <a:prstGeom prst="line">
              <a:avLst/>
            </a:prstGeom>
            <a:noFill/>
            <a:ln w="9360">
              <a:solidFill>
                <a:srgbClr val="000000"/>
              </a:solidFill>
              <a:round/>
              <a:headEnd/>
              <a:tailEnd/>
            </a:ln>
          </p:spPr>
          <p:txBody>
            <a:bodyPr/>
            <a:lstStyle/>
            <a:p>
              <a:endParaRPr lang="es-ES"/>
            </a:p>
          </p:txBody>
        </p:sp>
        <p:sp>
          <p:nvSpPr>
            <p:cNvPr id="11299" name="Line 35"/>
            <p:cNvSpPr>
              <a:spLocks noChangeShapeType="1"/>
            </p:cNvSpPr>
            <p:nvPr/>
          </p:nvSpPr>
          <p:spPr bwMode="auto">
            <a:xfrm>
              <a:off x="5137" y="2070"/>
              <a:ext cx="1" cy="1674"/>
            </a:xfrm>
            <a:prstGeom prst="line">
              <a:avLst/>
            </a:prstGeom>
            <a:noFill/>
            <a:ln w="9360">
              <a:solidFill>
                <a:srgbClr val="000000"/>
              </a:solidFill>
              <a:round/>
              <a:headEnd/>
              <a:tailEnd/>
            </a:ln>
          </p:spPr>
          <p:txBody>
            <a:bodyPr/>
            <a:lstStyle/>
            <a:p>
              <a:endParaRPr lang="es-ES"/>
            </a:p>
          </p:txBody>
        </p:sp>
        <p:sp>
          <p:nvSpPr>
            <p:cNvPr id="11300" name="Line 36"/>
            <p:cNvSpPr>
              <a:spLocks noChangeShapeType="1"/>
            </p:cNvSpPr>
            <p:nvPr/>
          </p:nvSpPr>
          <p:spPr bwMode="auto">
            <a:xfrm>
              <a:off x="3649" y="2070"/>
              <a:ext cx="1" cy="1674"/>
            </a:xfrm>
            <a:prstGeom prst="line">
              <a:avLst/>
            </a:prstGeom>
            <a:noFill/>
            <a:ln w="9360">
              <a:solidFill>
                <a:srgbClr val="000000"/>
              </a:solidFill>
              <a:round/>
              <a:headEnd/>
              <a:tailEnd/>
            </a:ln>
          </p:spPr>
          <p:txBody>
            <a:bodyPr/>
            <a:lstStyle/>
            <a:p>
              <a:endParaRPr lang="es-ES"/>
            </a:p>
          </p:txBody>
        </p:sp>
      </p:grpSp>
      <p:grpSp>
        <p:nvGrpSpPr>
          <p:cNvPr id="11301" name="Group 37"/>
          <p:cNvGrpSpPr>
            <a:grpSpLocks/>
          </p:cNvGrpSpPr>
          <p:nvPr/>
        </p:nvGrpSpPr>
        <p:grpSpPr bwMode="auto">
          <a:xfrm>
            <a:off x="5143500" y="3340100"/>
            <a:ext cx="3073400" cy="3287713"/>
            <a:chOff x="3240" y="2104"/>
            <a:chExt cx="1936" cy="2071"/>
          </a:xfrm>
        </p:grpSpPr>
        <p:grpSp>
          <p:nvGrpSpPr>
            <p:cNvPr id="11302" name="Group 38"/>
            <p:cNvGrpSpPr>
              <a:grpSpLocks/>
            </p:cNvGrpSpPr>
            <p:nvPr/>
          </p:nvGrpSpPr>
          <p:grpSpPr bwMode="auto">
            <a:xfrm>
              <a:off x="3481" y="3769"/>
              <a:ext cx="1695" cy="406"/>
              <a:chOff x="3481" y="3769"/>
              <a:chExt cx="1695" cy="406"/>
            </a:xfrm>
          </p:grpSpPr>
          <p:grpSp>
            <p:nvGrpSpPr>
              <p:cNvPr id="11303" name="Group 39"/>
              <p:cNvGrpSpPr>
                <a:grpSpLocks/>
              </p:cNvGrpSpPr>
              <p:nvPr/>
            </p:nvGrpSpPr>
            <p:grpSpPr bwMode="auto">
              <a:xfrm>
                <a:off x="3856" y="3979"/>
                <a:ext cx="1095" cy="196"/>
                <a:chOff x="3856" y="3979"/>
                <a:chExt cx="1095" cy="196"/>
              </a:xfrm>
            </p:grpSpPr>
            <p:sp>
              <p:nvSpPr>
                <p:cNvPr id="11304" name="AutoShape 40"/>
                <p:cNvSpPr>
                  <a:spLocks noChangeArrowheads="1"/>
                </p:cNvSpPr>
                <p:nvPr/>
              </p:nvSpPr>
              <p:spPr bwMode="auto">
                <a:xfrm>
                  <a:off x="3856" y="3979"/>
                  <a:ext cx="1096" cy="197"/>
                </a:xfrm>
                <a:prstGeom prst="roundRect">
                  <a:avLst>
                    <a:gd name="adj" fmla="val 509"/>
                  </a:avLst>
                </a:prstGeom>
                <a:solidFill>
                  <a:srgbClr val="CCFF33"/>
                </a:solidFill>
                <a:ln w="9525">
                  <a:noFill/>
                  <a:round/>
                  <a:headEnd/>
                  <a:tailEnd/>
                </a:ln>
              </p:spPr>
              <p:txBody>
                <a:bodyPr wrap="none" anchor="ctr"/>
                <a:lstStyle/>
                <a:p>
                  <a:endParaRPr lang="es-ES"/>
                </a:p>
              </p:txBody>
            </p:sp>
            <p:sp>
              <p:nvSpPr>
                <p:cNvPr id="11305" name="AutoShape 41"/>
                <p:cNvSpPr>
                  <a:spLocks noChangeArrowheads="1"/>
                </p:cNvSpPr>
                <p:nvPr/>
              </p:nvSpPr>
              <p:spPr bwMode="auto">
                <a:xfrm>
                  <a:off x="3856" y="3979"/>
                  <a:ext cx="1096" cy="197"/>
                </a:xfrm>
                <a:prstGeom prst="roundRect">
                  <a:avLst>
                    <a:gd name="adj" fmla="val 509"/>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Presión (milibares)</a:t>
                  </a:r>
                </a:p>
              </p:txBody>
            </p:sp>
          </p:grpSp>
          <p:sp>
            <p:nvSpPr>
              <p:cNvPr id="11306" name="AutoShape 42"/>
              <p:cNvSpPr>
                <a:spLocks noChangeArrowheads="1"/>
              </p:cNvSpPr>
              <p:nvPr/>
            </p:nvSpPr>
            <p:spPr bwMode="auto">
              <a:xfrm>
                <a:off x="3481" y="3775"/>
                <a:ext cx="170" cy="179"/>
              </a:xfrm>
              <a:prstGeom prst="roundRect">
                <a:avLst>
                  <a:gd name="adj" fmla="val 588"/>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0</a:t>
                </a:r>
              </a:p>
            </p:txBody>
          </p:sp>
          <p:sp>
            <p:nvSpPr>
              <p:cNvPr id="11307" name="AutoShape 43"/>
              <p:cNvSpPr>
                <a:spLocks noChangeArrowheads="1"/>
              </p:cNvSpPr>
              <p:nvPr/>
            </p:nvSpPr>
            <p:spPr bwMode="auto">
              <a:xfrm>
                <a:off x="3766" y="3769"/>
                <a:ext cx="282"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200</a:t>
                </a:r>
              </a:p>
            </p:txBody>
          </p:sp>
          <p:sp>
            <p:nvSpPr>
              <p:cNvPr id="11308" name="AutoShape 44"/>
              <p:cNvSpPr>
                <a:spLocks noChangeArrowheads="1"/>
              </p:cNvSpPr>
              <p:nvPr/>
            </p:nvSpPr>
            <p:spPr bwMode="auto">
              <a:xfrm>
                <a:off x="4027" y="3779"/>
                <a:ext cx="282"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400</a:t>
                </a:r>
              </a:p>
            </p:txBody>
          </p:sp>
          <p:sp>
            <p:nvSpPr>
              <p:cNvPr id="11309" name="AutoShape 45"/>
              <p:cNvSpPr>
                <a:spLocks noChangeArrowheads="1"/>
              </p:cNvSpPr>
              <p:nvPr/>
            </p:nvSpPr>
            <p:spPr bwMode="auto">
              <a:xfrm>
                <a:off x="4303" y="3779"/>
                <a:ext cx="282"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600</a:t>
                </a:r>
              </a:p>
            </p:txBody>
          </p:sp>
          <p:sp>
            <p:nvSpPr>
              <p:cNvPr id="11310" name="AutoShape 46"/>
              <p:cNvSpPr>
                <a:spLocks noChangeArrowheads="1"/>
              </p:cNvSpPr>
              <p:nvPr/>
            </p:nvSpPr>
            <p:spPr bwMode="auto">
              <a:xfrm>
                <a:off x="4588" y="3778"/>
                <a:ext cx="282"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800</a:t>
                </a:r>
              </a:p>
            </p:txBody>
          </p:sp>
          <p:sp>
            <p:nvSpPr>
              <p:cNvPr id="11311" name="AutoShape 47"/>
              <p:cNvSpPr>
                <a:spLocks noChangeArrowheads="1"/>
              </p:cNvSpPr>
              <p:nvPr/>
            </p:nvSpPr>
            <p:spPr bwMode="auto">
              <a:xfrm>
                <a:off x="4839" y="3779"/>
                <a:ext cx="338"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1000</a:t>
                </a:r>
              </a:p>
            </p:txBody>
          </p:sp>
        </p:grpSp>
        <p:grpSp>
          <p:nvGrpSpPr>
            <p:cNvPr id="11312" name="Group 48"/>
            <p:cNvGrpSpPr>
              <a:grpSpLocks/>
            </p:cNvGrpSpPr>
            <p:nvPr/>
          </p:nvGrpSpPr>
          <p:grpSpPr bwMode="auto">
            <a:xfrm>
              <a:off x="3240" y="2104"/>
              <a:ext cx="430" cy="1546"/>
              <a:chOff x="3240" y="2104"/>
              <a:chExt cx="430" cy="1546"/>
            </a:xfrm>
          </p:grpSpPr>
          <p:sp>
            <p:nvSpPr>
              <p:cNvPr id="11313" name="AutoShape 49"/>
              <p:cNvSpPr>
                <a:spLocks noChangeArrowheads="1"/>
              </p:cNvSpPr>
              <p:nvPr/>
            </p:nvSpPr>
            <p:spPr bwMode="auto">
              <a:xfrm>
                <a:off x="3425" y="2104"/>
                <a:ext cx="226" cy="176"/>
              </a:xfrm>
              <a:prstGeom prst="roundRect">
                <a:avLst>
                  <a:gd name="adj" fmla="val 565"/>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28</a:t>
                </a:r>
              </a:p>
            </p:txBody>
          </p:sp>
          <p:sp>
            <p:nvSpPr>
              <p:cNvPr id="11314" name="AutoShape 50"/>
              <p:cNvSpPr>
                <a:spLocks noChangeArrowheads="1"/>
              </p:cNvSpPr>
              <p:nvPr/>
            </p:nvSpPr>
            <p:spPr bwMode="auto">
              <a:xfrm>
                <a:off x="3427" y="2321"/>
                <a:ext cx="226" cy="176"/>
              </a:xfrm>
              <a:prstGeom prst="roundRect">
                <a:avLst>
                  <a:gd name="adj" fmla="val 565"/>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24</a:t>
                </a:r>
              </a:p>
            </p:txBody>
          </p:sp>
          <p:sp>
            <p:nvSpPr>
              <p:cNvPr id="11315" name="AutoShape 51"/>
              <p:cNvSpPr>
                <a:spLocks noChangeArrowheads="1"/>
              </p:cNvSpPr>
              <p:nvPr/>
            </p:nvSpPr>
            <p:spPr bwMode="auto">
              <a:xfrm>
                <a:off x="3439" y="2556"/>
                <a:ext cx="226" cy="176"/>
              </a:xfrm>
              <a:prstGeom prst="roundRect">
                <a:avLst>
                  <a:gd name="adj" fmla="val 565"/>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20</a:t>
                </a:r>
              </a:p>
            </p:txBody>
          </p:sp>
          <p:sp>
            <p:nvSpPr>
              <p:cNvPr id="11316" name="Text Box 52"/>
              <p:cNvSpPr txBox="1">
                <a:spLocks noChangeArrowheads="1"/>
              </p:cNvSpPr>
              <p:nvPr/>
            </p:nvSpPr>
            <p:spPr bwMode="auto">
              <a:xfrm>
                <a:off x="3440" y="2768"/>
                <a:ext cx="226" cy="332"/>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16</a:t>
                </a:r>
              </a:p>
            </p:txBody>
          </p:sp>
          <p:sp>
            <p:nvSpPr>
              <p:cNvPr id="11317" name="Text Box 53"/>
              <p:cNvSpPr txBox="1">
                <a:spLocks noChangeArrowheads="1"/>
              </p:cNvSpPr>
              <p:nvPr/>
            </p:nvSpPr>
            <p:spPr bwMode="auto">
              <a:xfrm>
                <a:off x="3445" y="3005"/>
                <a:ext cx="226" cy="332"/>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12</a:t>
                </a:r>
              </a:p>
            </p:txBody>
          </p:sp>
          <p:sp>
            <p:nvSpPr>
              <p:cNvPr id="11318" name="Text Box 54"/>
              <p:cNvSpPr txBox="1">
                <a:spLocks noChangeArrowheads="1"/>
              </p:cNvSpPr>
              <p:nvPr/>
            </p:nvSpPr>
            <p:spPr bwMode="auto">
              <a:xfrm>
                <a:off x="3473" y="3212"/>
                <a:ext cx="170" cy="203"/>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8</a:t>
                </a:r>
              </a:p>
            </p:txBody>
          </p:sp>
          <p:sp>
            <p:nvSpPr>
              <p:cNvPr id="11319" name="Text Box 55"/>
              <p:cNvSpPr txBox="1">
                <a:spLocks noChangeArrowheads="1"/>
              </p:cNvSpPr>
              <p:nvPr/>
            </p:nvSpPr>
            <p:spPr bwMode="auto">
              <a:xfrm>
                <a:off x="3468" y="3448"/>
                <a:ext cx="170" cy="203"/>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4</a:t>
                </a:r>
              </a:p>
            </p:txBody>
          </p:sp>
          <p:grpSp>
            <p:nvGrpSpPr>
              <p:cNvPr id="11320" name="Group 56"/>
              <p:cNvGrpSpPr>
                <a:grpSpLocks/>
              </p:cNvGrpSpPr>
              <p:nvPr/>
            </p:nvGrpSpPr>
            <p:grpSpPr bwMode="auto">
              <a:xfrm>
                <a:off x="3240" y="2140"/>
                <a:ext cx="214" cy="1370"/>
                <a:chOff x="3240" y="2140"/>
                <a:chExt cx="214" cy="1370"/>
              </a:xfrm>
            </p:grpSpPr>
            <p:sp>
              <p:nvSpPr>
                <p:cNvPr id="11321" name="AutoShape 57"/>
                <p:cNvSpPr>
                  <a:spLocks noChangeArrowheads="1"/>
                </p:cNvSpPr>
                <p:nvPr/>
              </p:nvSpPr>
              <p:spPr bwMode="auto">
                <a:xfrm rot="16200000">
                  <a:off x="2653" y="2728"/>
                  <a:ext cx="1371" cy="197"/>
                </a:xfrm>
                <a:prstGeom prst="roundRect">
                  <a:avLst>
                    <a:gd name="adj" fmla="val 509"/>
                  </a:avLst>
                </a:prstGeom>
                <a:solidFill>
                  <a:srgbClr val="CCFF33"/>
                </a:solidFill>
                <a:ln w="9525">
                  <a:noFill/>
                  <a:round/>
                  <a:headEnd/>
                  <a:tailEnd/>
                </a:ln>
              </p:spPr>
              <p:txBody>
                <a:bodyPr wrap="none" anchor="ctr"/>
                <a:lstStyle/>
                <a:p>
                  <a:endParaRPr lang="es-ES"/>
                </a:p>
              </p:txBody>
            </p:sp>
            <p:sp>
              <p:nvSpPr>
                <p:cNvPr id="11322" name="Text Box 58"/>
                <p:cNvSpPr txBox="1">
                  <a:spLocks noChangeArrowheads="1"/>
                </p:cNvSpPr>
                <p:nvPr/>
              </p:nvSpPr>
              <p:spPr bwMode="auto">
                <a:xfrm rot="16200000">
                  <a:off x="2662" y="2719"/>
                  <a:ext cx="1371" cy="215"/>
                </a:xfrm>
                <a:prstGeom prst="rect">
                  <a:avLst/>
                </a:prstGeom>
                <a:noFill/>
                <a:ln w="9525">
                  <a:noFill/>
                  <a:miter lim="800000"/>
                  <a:headEnd/>
                  <a:tailEnd/>
                </a:ln>
              </p:spPr>
              <p:txBody>
                <a:bodyPr lIns="90000" tIns="46800" rIns="90000" bIns="46800">
                  <a:spAutoFit/>
                </a:bodyPr>
                <a:lstStyle/>
                <a:p>
                  <a:pPr algn="ctr">
                    <a:lnSpc>
                      <a:spcPct val="90000"/>
                    </a:lnSpc>
                    <a:spcBef>
                      <a:spcPts val="1000"/>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Altura (kilómetros)</a:t>
                  </a:r>
                </a:p>
              </p:txBody>
            </p:sp>
          </p:grpSp>
        </p:grpSp>
      </p:grpSp>
      <p:grpSp>
        <p:nvGrpSpPr>
          <p:cNvPr id="11323" name="Group 59"/>
          <p:cNvGrpSpPr>
            <a:grpSpLocks/>
          </p:cNvGrpSpPr>
          <p:nvPr/>
        </p:nvGrpSpPr>
        <p:grpSpPr bwMode="auto">
          <a:xfrm>
            <a:off x="7631113" y="3359150"/>
            <a:ext cx="525462" cy="2417763"/>
            <a:chOff x="4807" y="2116"/>
            <a:chExt cx="331" cy="1523"/>
          </a:xfrm>
        </p:grpSpPr>
        <p:sp>
          <p:nvSpPr>
            <p:cNvPr id="11324" name="AutoShape 60"/>
            <p:cNvSpPr>
              <a:spLocks noChangeArrowheads="1"/>
            </p:cNvSpPr>
            <p:nvPr/>
          </p:nvSpPr>
          <p:spPr bwMode="auto">
            <a:xfrm rot="16200000">
              <a:off x="4135" y="2788"/>
              <a:ext cx="1524" cy="179"/>
            </a:xfrm>
            <a:prstGeom prst="roundRect">
              <a:avLst>
                <a:gd name="adj" fmla="val 560"/>
              </a:avLst>
            </a:prstGeom>
            <a:solidFill>
              <a:srgbClr val="FFFFCC"/>
            </a:solidFill>
            <a:ln w="9525">
              <a:noFill/>
              <a:round/>
              <a:headEnd/>
              <a:tailEnd/>
            </a:ln>
          </p:spPr>
          <p:txBody>
            <a:bodyPr wrap="none" anchor="ctr"/>
            <a:lstStyle/>
            <a:p>
              <a:endParaRPr lang="es-ES"/>
            </a:p>
          </p:txBody>
        </p:sp>
        <p:sp>
          <p:nvSpPr>
            <p:cNvPr id="11325" name="Text Box 61"/>
            <p:cNvSpPr txBox="1">
              <a:spLocks noChangeArrowheads="1"/>
            </p:cNvSpPr>
            <p:nvPr/>
          </p:nvSpPr>
          <p:spPr bwMode="auto">
            <a:xfrm rot="16200000">
              <a:off x="4211" y="2712"/>
              <a:ext cx="1524" cy="332"/>
            </a:xfrm>
            <a:prstGeom prst="rect">
              <a:avLst/>
            </a:prstGeom>
            <a:noFill/>
            <a:ln w="9525">
              <a:noFill/>
              <a:miter lim="800000"/>
              <a:headEnd/>
              <a:tailEnd/>
            </a:ln>
          </p:spPr>
          <p:txBody>
            <a:bodyPr lIns="90000" tIns="46800" rIns="90000" bIns="46800">
              <a:spAutoFit/>
            </a:bodyPr>
            <a:lstStyle/>
            <a:p>
              <a:pPr algn="ctr">
                <a:lnSpc>
                  <a:spcPct val="90000"/>
                </a:lnSpc>
                <a:spcBef>
                  <a:spcPts val="875"/>
                </a:spcBef>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Presión normal al nivel del mar</a:t>
              </a:r>
            </a:p>
          </p:txBody>
        </p:sp>
      </p:grpSp>
      <p:grpSp>
        <p:nvGrpSpPr>
          <p:cNvPr id="11326" name="Group 62"/>
          <p:cNvGrpSpPr>
            <a:grpSpLocks/>
          </p:cNvGrpSpPr>
          <p:nvPr/>
        </p:nvGrpSpPr>
        <p:grpSpPr bwMode="auto">
          <a:xfrm>
            <a:off x="979488" y="2971800"/>
            <a:ext cx="2028825" cy="3198813"/>
            <a:chOff x="617" y="1872"/>
            <a:chExt cx="1278" cy="2015"/>
          </a:xfrm>
        </p:grpSpPr>
        <p:pic>
          <p:nvPicPr>
            <p:cNvPr id="11327" name="Picture 63"/>
            <p:cNvPicPr>
              <a:picLocks noChangeAspect="1" noChangeArrowheads="1"/>
            </p:cNvPicPr>
            <p:nvPr/>
          </p:nvPicPr>
          <p:blipFill>
            <a:blip r:embed="rId4" cstate="print"/>
            <a:srcRect/>
            <a:stretch>
              <a:fillRect/>
            </a:stretch>
          </p:blipFill>
          <p:spPr bwMode="auto">
            <a:xfrm>
              <a:off x="759" y="2360"/>
              <a:ext cx="1096" cy="1528"/>
            </a:xfrm>
            <a:prstGeom prst="rect">
              <a:avLst/>
            </a:prstGeom>
            <a:noFill/>
          </p:spPr>
        </p:pic>
        <p:grpSp>
          <p:nvGrpSpPr>
            <p:cNvPr id="11328" name="Group 64"/>
            <p:cNvGrpSpPr>
              <a:grpSpLocks/>
            </p:cNvGrpSpPr>
            <p:nvPr/>
          </p:nvGrpSpPr>
          <p:grpSpPr bwMode="auto">
            <a:xfrm>
              <a:off x="617" y="1872"/>
              <a:ext cx="1278" cy="338"/>
              <a:chOff x="617" y="1872"/>
              <a:chExt cx="1278" cy="338"/>
            </a:xfrm>
          </p:grpSpPr>
          <p:sp>
            <p:nvSpPr>
              <p:cNvPr id="11329" name="AutoShape 65"/>
              <p:cNvSpPr>
                <a:spLocks noChangeArrowheads="1"/>
              </p:cNvSpPr>
              <p:nvPr/>
            </p:nvSpPr>
            <p:spPr bwMode="auto">
              <a:xfrm>
                <a:off x="617" y="1872"/>
                <a:ext cx="1279" cy="214"/>
              </a:xfrm>
              <a:prstGeom prst="roundRect">
                <a:avLst>
                  <a:gd name="adj" fmla="val 463"/>
                </a:avLst>
              </a:prstGeom>
              <a:solidFill>
                <a:srgbClr val="00FFFF"/>
              </a:solidFill>
              <a:ln w="9525">
                <a:noFill/>
                <a:round/>
                <a:headEnd/>
                <a:tailEnd/>
              </a:ln>
            </p:spPr>
            <p:txBody>
              <a:bodyPr wrap="none" anchor="ctr"/>
              <a:lstStyle/>
              <a:p>
                <a:endParaRPr lang="es-ES"/>
              </a:p>
            </p:txBody>
          </p:sp>
          <p:sp>
            <p:nvSpPr>
              <p:cNvPr id="11330" name="Text Box 66"/>
              <p:cNvSpPr txBox="1">
                <a:spLocks noChangeArrowheads="1"/>
              </p:cNvSpPr>
              <p:nvPr/>
            </p:nvSpPr>
            <p:spPr bwMode="auto">
              <a:xfrm>
                <a:off x="617" y="1872"/>
                <a:ext cx="1279" cy="339"/>
              </a:xfrm>
              <a:prstGeom prst="rect">
                <a:avLst/>
              </a:prstGeom>
              <a:noFill/>
              <a:ln w="9525">
                <a:noFill/>
                <a:miter lim="800000"/>
                <a:headEnd/>
                <a:tailEnd/>
              </a:ln>
            </p:spPr>
            <p:txBody>
              <a:bodyPr lIns="90000" tIns="46800" rIns="90000" bIns="46800">
                <a:spAutoFit/>
              </a:bodyPr>
              <a:lstStyle/>
              <a:p>
                <a:pPr algn="just">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chemeClr val="tx1"/>
                    </a:solidFill>
                  </a:rPr>
                  <a:t>BARÓMETRO DE CUBETA</a:t>
                </a:r>
                <a:r>
                  <a:rPr lang="en-GB" sz="1800">
                    <a:solidFill>
                      <a:schemeClr val="tx1"/>
                    </a:solidFill>
                  </a:rPr>
                  <a:t> </a:t>
                </a:r>
              </a:p>
            </p:txBody>
          </p:sp>
        </p:grpSp>
      </p:grpSp>
      <p:grpSp>
        <p:nvGrpSpPr>
          <p:cNvPr id="11331" name="Group 67"/>
          <p:cNvGrpSpPr>
            <a:grpSpLocks/>
          </p:cNvGrpSpPr>
          <p:nvPr/>
        </p:nvGrpSpPr>
        <p:grpSpPr bwMode="auto">
          <a:xfrm>
            <a:off x="273050" y="1295400"/>
            <a:ext cx="8621713" cy="641350"/>
            <a:chOff x="172" y="816"/>
            <a:chExt cx="5431" cy="404"/>
          </a:xfrm>
        </p:grpSpPr>
        <p:sp>
          <p:nvSpPr>
            <p:cNvPr id="11332" name="AutoShape 68"/>
            <p:cNvSpPr>
              <a:spLocks noChangeArrowheads="1"/>
            </p:cNvSpPr>
            <p:nvPr/>
          </p:nvSpPr>
          <p:spPr bwMode="auto">
            <a:xfrm>
              <a:off x="172" y="816"/>
              <a:ext cx="180" cy="214"/>
            </a:xfrm>
            <a:prstGeom prst="roundRect">
              <a:avLst>
                <a:gd name="adj" fmla="val 556"/>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sp>
          <p:nvSpPr>
            <p:cNvPr id="11333" name="Text Box 69"/>
            <p:cNvSpPr txBox="1">
              <a:spLocks noChangeArrowheads="1"/>
            </p:cNvSpPr>
            <p:nvPr/>
          </p:nvSpPr>
          <p:spPr bwMode="auto">
            <a:xfrm>
              <a:off x="320" y="827"/>
              <a:ext cx="5284"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La presión atmosférica es la </a:t>
              </a:r>
              <a:r>
                <a:rPr lang="en-GB" sz="1800">
                  <a:solidFill>
                    <a:srgbClr val="3366FF"/>
                  </a:solidFill>
                  <a:latin typeface="Arial" charset="0"/>
                </a:rPr>
                <a:t>fuerza por unidad de superficie</a:t>
              </a:r>
              <a:r>
                <a:rPr lang="en-GB" sz="1800">
                  <a:solidFill>
                    <a:schemeClr val="tx1"/>
                  </a:solidFill>
                  <a:latin typeface="Arial" charset="0"/>
                </a:rPr>
                <a:t> ejercida por la masa de aire atmosférico sobre la tierra. El </a:t>
              </a:r>
              <a:r>
                <a:rPr lang="en-GB" sz="1800">
                  <a:solidFill>
                    <a:srgbClr val="3366FF"/>
                  </a:solidFill>
                  <a:latin typeface="Arial" charset="0"/>
                </a:rPr>
                <a:t>barómetro</a:t>
              </a:r>
              <a:r>
                <a:rPr lang="en-GB" sz="1800">
                  <a:solidFill>
                    <a:schemeClr val="tx1"/>
                  </a:solidFill>
                  <a:latin typeface="Arial" charset="0"/>
                </a:rPr>
                <a:t> es su instrumento de medida.</a:t>
              </a:r>
            </a:p>
          </p:txBody>
        </p:sp>
      </p:grpSp>
      <p:grpSp>
        <p:nvGrpSpPr>
          <p:cNvPr id="11334" name="Group 70"/>
          <p:cNvGrpSpPr>
            <a:grpSpLocks/>
          </p:cNvGrpSpPr>
          <p:nvPr/>
        </p:nvGrpSpPr>
        <p:grpSpPr bwMode="auto">
          <a:xfrm>
            <a:off x="5857875" y="5337175"/>
            <a:ext cx="744538" cy="469900"/>
            <a:chOff x="3690" y="3362"/>
            <a:chExt cx="469" cy="296"/>
          </a:xfrm>
        </p:grpSpPr>
        <p:sp>
          <p:nvSpPr>
            <p:cNvPr id="11335" name="Text Box 71"/>
            <p:cNvSpPr txBox="1">
              <a:spLocks noChangeArrowheads="1"/>
            </p:cNvSpPr>
            <p:nvPr/>
          </p:nvSpPr>
          <p:spPr bwMode="auto">
            <a:xfrm>
              <a:off x="3690" y="3362"/>
              <a:ext cx="470" cy="203"/>
            </a:xfrm>
            <a:prstGeom prst="rect">
              <a:avLst/>
            </a:prstGeom>
            <a:noFill/>
            <a:ln w="9525">
              <a:noFill/>
              <a:miter lim="800000"/>
              <a:headEnd/>
              <a:tailEnd/>
            </a:ln>
          </p:spPr>
          <p:txBody>
            <a:bodyPr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Everest</a:t>
              </a:r>
            </a:p>
          </p:txBody>
        </p:sp>
        <p:sp>
          <p:nvSpPr>
            <p:cNvPr id="11336" name="AutoShape 72"/>
            <p:cNvSpPr>
              <a:spLocks noChangeArrowheads="1"/>
            </p:cNvSpPr>
            <p:nvPr/>
          </p:nvSpPr>
          <p:spPr bwMode="auto">
            <a:xfrm>
              <a:off x="3697" y="3480"/>
              <a:ext cx="453" cy="179"/>
            </a:xfrm>
            <a:prstGeom prst="roundRect">
              <a:avLst>
                <a:gd name="adj" fmla="val 560"/>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chemeClr val="tx1"/>
                  </a:solidFill>
                </a:rPr>
                <a:t>8845 m</a:t>
              </a:r>
            </a:p>
          </p:txBody>
        </p:sp>
      </p:grpSp>
      <p:grpSp>
        <p:nvGrpSpPr>
          <p:cNvPr id="11337" name="Group 73"/>
          <p:cNvGrpSpPr>
            <a:grpSpLocks/>
          </p:cNvGrpSpPr>
          <p:nvPr/>
        </p:nvGrpSpPr>
        <p:grpSpPr bwMode="auto">
          <a:xfrm>
            <a:off x="1033463" y="4000500"/>
            <a:ext cx="852487" cy="1579563"/>
            <a:chOff x="651" y="2520"/>
            <a:chExt cx="537" cy="995"/>
          </a:xfrm>
        </p:grpSpPr>
        <p:sp>
          <p:nvSpPr>
            <p:cNvPr id="11338" name="Line 74"/>
            <p:cNvSpPr>
              <a:spLocks noChangeShapeType="1"/>
            </p:cNvSpPr>
            <p:nvPr/>
          </p:nvSpPr>
          <p:spPr bwMode="auto">
            <a:xfrm>
              <a:off x="876" y="2520"/>
              <a:ext cx="1" cy="996"/>
            </a:xfrm>
            <a:prstGeom prst="line">
              <a:avLst/>
            </a:prstGeom>
            <a:noFill/>
            <a:ln w="3240">
              <a:solidFill>
                <a:srgbClr val="000000"/>
              </a:solidFill>
              <a:round/>
              <a:headEnd type="triangle" w="med" len="med"/>
              <a:tailEnd type="triangle" w="med" len="med"/>
            </a:ln>
          </p:spPr>
          <p:txBody>
            <a:bodyPr/>
            <a:lstStyle/>
            <a:p>
              <a:endParaRPr lang="es-ES"/>
            </a:p>
          </p:txBody>
        </p:sp>
        <p:grpSp>
          <p:nvGrpSpPr>
            <p:cNvPr id="11339" name="Group 75"/>
            <p:cNvGrpSpPr>
              <a:grpSpLocks/>
            </p:cNvGrpSpPr>
            <p:nvPr/>
          </p:nvGrpSpPr>
          <p:grpSpPr bwMode="auto">
            <a:xfrm>
              <a:off x="651" y="2803"/>
              <a:ext cx="537" cy="196"/>
              <a:chOff x="651" y="2803"/>
              <a:chExt cx="537" cy="196"/>
            </a:xfrm>
          </p:grpSpPr>
          <p:sp>
            <p:nvSpPr>
              <p:cNvPr id="11340" name="AutoShape 76"/>
              <p:cNvSpPr>
                <a:spLocks noChangeArrowheads="1"/>
              </p:cNvSpPr>
              <p:nvPr/>
            </p:nvSpPr>
            <p:spPr bwMode="auto">
              <a:xfrm>
                <a:off x="651" y="2803"/>
                <a:ext cx="538" cy="197"/>
              </a:xfrm>
              <a:prstGeom prst="roundRect">
                <a:avLst>
                  <a:gd name="adj" fmla="val 509"/>
                </a:avLst>
              </a:prstGeom>
              <a:solidFill>
                <a:srgbClr val="FFFFFF"/>
              </a:solidFill>
              <a:ln w="9525">
                <a:noFill/>
                <a:round/>
                <a:headEnd/>
                <a:tailEnd/>
              </a:ln>
            </p:spPr>
            <p:txBody>
              <a:bodyPr wrap="none" anchor="ctr"/>
              <a:lstStyle/>
              <a:p>
                <a:endParaRPr lang="es-ES"/>
              </a:p>
            </p:txBody>
          </p:sp>
          <p:sp>
            <p:nvSpPr>
              <p:cNvPr id="11341" name="AutoShape 77"/>
              <p:cNvSpPr>
                <a:spLocks noChangeArrowheads="1"/>
              </p:cNvSpPr>
              <p:nvPr/>
            </p:nvSpPr>
            <p:spPr bwMode="auto">
              <a:xfrm>
                <a:off x="651" y="2803"/>
                <a:ext cx="538" cy="197"/>
              </a:xfrm>
              <a:prstGeom prst="roundRect">
                <a:avLst>
                  <a:gd name="adj" fmla="val 509"/>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760 mm</a:t>
                </a:r>
              </a:p>
            </p:txBody>
          </p:sp>
        </p:grpSp>
      </p:grpSp>
      <p:grpSp>
        <p:nvGrpSpPr>
          <p:cNvPr id="11342" name="Group 78"/>
          <p:cNvGrpSpPr>
            <a:grpSpLocks/>
          </p:cNvGrpSpPr>
          <p:nvPr/>
        </p:nvGrpSpPr>
        <p:grpSpPr bwMode="auto">
          <a:xfrm>
            <a:off x="1581150" y="4676775"/>
            <a:ext cx="2335213" cy="598488"/>
            <a:chOff x="996" y="2946"/>
            <a:chExt cx="1471" cy="377"/>
          </a:xfrm>
        </p:grpSpPr>
        <p:sp>
          <p:nvSpPr>
            <p:cNvPr id="11343" name="Line 79"/>
            <p:cNvSpPr>
              <a:spLocks noChangeShapeType="1"/>
            </p:cNvSpPr>
            <p:nvPr/>
          </p:nvSpPr>
          <p:spPr bwMode="auto">
            <a:xfrm flipV="1">
              <a:off x="996" y="3059"/>
              <a:ext cx="768" cy="230"/>
            </a:xfrm>
            <a:prstGeom prst="line">
              <a:avLst/>
            </a:prstGeom>
            <a:noFill/>
            <a:ln w="3240">
              <a:solidFill>
                <a:srgbClr val="000000"/>
              </a:solidFill>
              <a:round/>
              <a:headEnd/>
              <a:tailEnd/>
            </a:ln>
          </p:spPr>
          <p:txBody>
            <a:bodyPr/>
            <a:lstStyle/>
            <a:p>
              <a:endParaRPr lang="es-ES"/>
            </a:p>
          </p:txBody>
        </p:sp>
        <p:sp>
          <p:nvSpPr>
            <p:cNvPr id="11344" name="Line 80"/>
            <p:cNvSpPr>
              <a:spLocks noChangeShapeType="1"/>
            </p:cNvSpPr>
            <p:nvPr/>
          </p:nvSpPr>
          <p:spPr bwMode="auto">
            <a:xfrm flipV="1">
              <a:off x="1620" y="3035"/>
              <a:ext cx="168" cy="290"/>
            </a:xfrm>
            <a:prstGeom prst="line">
              <a:avLst/>
            </a:prstGeom>
            <a:noFill/>
            <a:ln w="3240">
              <a:solidFill>
                <a:srgbClr val="000000"/>
              </a:solidFill>
              <a:round/>
              <a:headEnd/>
              <a:tailEnd/>
            </a:ln>
          </p:spPr>
          <p:txBody>
            <a:bodyPr/>
            <a:lstStyle/>
            <a:p>
              <a:endParaRPr lang="es-ES"/>
            </a:p>
          </p:txBody>
        </p:sp>
        <p:grpSp>
          <p:nvGrpSpPr>
            <p:cNvPr id="11345" name="Group 81"/>
            <p:cNvGrpSpPr>
              <a:grpSpLocks/>
            </p:cNvGrpSpPr>
            <p:nvPr/>
          </p:nvGrpSpPr>
          <p:grpSpPr bwMode="auto">
            <a:xfrm>
              <a:off x="1752" y="2946"/>
              <a:ext cx="715" cy="322"/>
              <a:chOff x="1752" y="2946"/>
              <a:chExt cx="715" cy="322"/>
            </a:xfrm>
          </p:grpSpPr>
          <p:sp>
            <p:nvSpPr>
              <p:cNvPr id="11346" name="AutoShape 82"/>
              <p:cNvSpPr>
                <a:spLocks noChangeArrowheads="1"/>
              </p:cNvSpPr>
              <p:nvPr/>
            </p:nvSpPr>
            <p:spPr bwMode="auto">
              <a:xfrm>
                <a:off x="1752" y="2946"/>
                <a:ext cx="716" cy="274"/>
              </a:xfrm>
              <a:prstGeom prst="roundRect">
                <a:avLst>
                  <a:gd name="adj" fmla="val 361"/>
                </a:avLst>
              </a:prstGeom>
              <a:solidFill>
                <a:srgbClr val="FF9900"/>
              </a:solidFill>
              <a:ln w="9525">
                <a:noFill/>
                <a:round/>
                <a:headEnd/>
                <a:tailEnd/>
              </a:ln>
            </p:spPr>
            <p:txBody>
              <a:bodyPr wrap="none" anchor="ctr"/>
              <a:lstStyle/>
              <a:p>
                <a:endParaRPr lang="es-ES"/>
              </a:p>
            </p:txBody>
          </p:sp>
          <p:sp>
            <p:nvSpPr>
              <p:cNvPr id="11347" name="Text Box 83"/>
              <p:cNvSpPr txBox="1">
                <a:spLocks noChangeArrowheads="1"/>
              </p:cNvSpPr>
              <p:nvPr/>
            </p:nvSpPr>
            <p:spPr bwMode="auto">
              <a:xfrm>
                <a:off x="1752" y="2946"/>
                <a:ext cx="716" cy="323"/>
              </a:xfrm>
              <a:prstGeom prst="rect">
                <a:avLst/>
              </a:prstGeom>
              <a:noFill/>
              <a:ln w="9525">
                <a:noFill/>
                <a:miter lim="800000"/>
                <a:headEnd/>
                <a:tailEnd/>
              </a:ln>
            </p:spPr>
            <p:txBody>
              <a:bodyPr lIns="90000" tIns="46800" rIns="90000" bIns="46800">
                <a:spAutoFit/>
              </a:bodyPr>
              <a:lstStyle/>
              <a:p>
                <a:pPr algn="ctr">
                  <a:lnSpc>
                    <a:spcPct val="7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Presión atmosférica</a:t>
                </a:r>
              </a:p>
            </p:txBody>
          </p:sp>
        </p:grpSp>
      </p:grpSp>
      <p:grpSp>
        <p:nvGrpSpPr>
          <p:cNvPr id="11348" name="Group 84"/>
          <p:cNvGrpSpPr>
            <a:grpSpLocks/>
          </p:cNvGrpSpPr>
          <p:nvPr/>
        </p:nvGrpSpPr>
        <p:grpSpPr bwMode="auto">
          <a:xfrm>
            <a:off x="2076450" y="4171950"/>
            <a:ext cx="1755775" cy="646113"/>
            <a:chOff x="1308" y="2628"/>
            <a:chExt cx="1106" cy="407"/>
          </a:xfrm>
        </p:grpSpPr>
        <p:grpSp>
          <p:nvGrpSpPr>
            <p:cNvPr id="11349" name="Group 85"/>
            <p:cNvGrpSpPr>
              <a:grpSpLocks/>
            </p:cNvGrpSpPr>
            <p:nvPr/>
          </p:nvGrpSpPr>
          <p:grpSpPr bwMode="auto">
            <a:xfrm>
              <a:off x="1699" y="2628"/>
              <a:ext cx="715" cy="322"/>
              <a:chOff x="1699" y="2628"/>
              <a:chExt cx="715" cy="322"/>
            </a:xfrm>
          </p:grpSpPr>
          <p:sp>
            <p:nvSpPr>
              <p:cNvPr id="11350" name="AutoShape 86"/>
              <p:cNvSpPr>
                <a:spLocks noChangeArrowheads="1"/>
              </p:cNvSpPr>
              <p:nvPr/>
            </p:nvSpPr>
            <p:spPr bwMode="auto">
              <a:xfrm>
                <a:off x="1699" y="2628"/>
                <a:ext cx="716" cy="274"/>
              </a:xfrm>
              <a:prstGeom prst="roundRect">
                <a:avLst>
                  <a:gd name="adj" fmla="val 361"/>
                </a:avLst>
              </a:prstGeom>
              <a:solidFill>
                <a:srgbClr val="FFFF66"/>
              </a:solidFill>
              <a:ln w="9525">
                <a:noFill/>
                <a:round/>
                <a:headEnd/>
                <a:tailEnd/>
              </a:ln>
            </p:spPr>
            <p:txBody>
              <a:bodyPr wrap="none" anchor="ctr"/>
              <a:lstStyle/>
              <a:p>
                <a:endParaRPr lang="es-ES"/>
              </a:p>
            </p:txBody>
          </p:sp>
          <p:sp>
            <p:nvSpPr>
              <p:cNvPr id="11351" name="Text Box 87"/>
              <p:cNvSpPr txBox="1">
                <a:spLocks noChangeArrowheads="1"/>
              </p:cNvSpPr>
              <p:nvPr/>
            </p:nvSpPr>
            <p:spPr bwMode="auto">
              <a:xfrm>
                <a:off x="1699" y="2628"/>
                <a:ext cx="716" cy="323"/>
              </a:xfrm>
              <a:prstGeom prst="rect">
                <a:avLst/>
              </a:prstGeom>
              <a:noFill/>
              <a:ln w="9525">
                <a:noFill/>
                <a:miter lim="800000"/>
                <a:headEnd/>
                <a:tailEnd/>
              </a:ln>
            </p:spPr>
            <p:txBody>
              <a:bodyPr lIns="90000" tIns="46800" rIns="90000" bIns="46800">
                <a:spAutoFit/>
              </a:bodyPr>
              <a:lstStyle/>
              <a:p>
                <a:pPr algn="ctr">
                  <a:lnSpc>
                    <a:spcPct val="7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Presión del mercurio</a:t>
                </a:r>
              </a:p>
            </p:txBody>
          </p:sp>
        </p:grpSp>
        <p:sp>
          <p:nvSpPr>
            <p:cNvPr id="11352" name="Line 88"/>
            <p:cNvSpPr>
              <a:spLocks noChangeShapeType="1"/>
            </p:cNvSpPr>
            <p:nvPr/>
          </p:nvSpPr>
          <p:spPr bwMode="auto">
            <a:xfrm flipV="1">
              <a:off x="1308" y="2759"/>
              <a:ext cx="408" cy="278"/>
            </a:xfrm>
            <a:prstGeom prst="line">
              <a:avLst/>
            </a:prstGeom>
            <a:noFill/>
            <a:ln w="3240">
              <a:solidFill>
                <a:srgbClr val="000000"/>
              </a:solidFill>
              <a:round/>
              <a:headEnd/>
              <a:tailEnd/>
            </a:ln>
          </p:spPr>
          <p:txBody>
            <a:bodyPr/>
            <a:lstStyle/>
            <a:p>
              <a:endParaRPr lang="es-ES"/>
            </a:p>
          </p:txBody>
        </p:sp>
      </p:grpSp>
      <p:grpSp>
        <p:nvGrpSpPr>
          <p:cNvPr id="11353" name="Group 89"/>
          <p:cNvGrpSpPr>
            <a:grpSpLocks/>
          </p:cNvGrpSpPr>
          <p:nvPr/>
        </p:nvGrpSpPr>
        <p:grpSpPr bwMode="auto">
          <a:xfrm>
            <a:off x="2095500" y="3773488"/>
            <a:ext cx="1441450" cy="549275"/>
            <a:chOff x="1320" y="2377"/>
            <a:chExt cx="908" cy="346"/>
          </a:xfrm>
        </p:grpSpPr>
        <p:grpSp>
          <p:nvGrpSpPr>
            <p:cNvPr id="11354" name="Group 90"/>
            <p:cNvGrpSpPr>
              <a:grpSpLocks/>
            </p:cNvGrpSpPr>
            <p:nvPr/>
          </p:nvGrpSpPr>
          <p:grpSpPr bwMode="auto">
            <a:xfrm>
              <a:off x="1637" y="2377"/>
              <a:ext cx="591" cy="197"/>
              <a:chOff x="1637" y="2377"/>
              <a:chExt cx="591" cy="197"/>
            </a:xfrm>
          </p:grpSpPr>
          <p:sp>
            <p:nvSpPr>
              <p:cNvPr id="11355" name="AutoShape 91"/>
              <p:cNvSpPr>
                <a:spLocks noChangeArrowheads="1"/>
              </p:cNvSpPr>
              <p:nvPr/>
            </p:nvSpPr>
            <p:spPr bwMode="auto">
              <a:xfrm>
                <a:off x="1637" y="2377"/>
                <a:ext cx="592" cy="198"/>
              </a:xfrm>
              <a:prstGeom prst="roundRect">
                <a:avLst>
                  <a:gd name="adj" fmla="val 505"/>
                </a:avLst>
              </a:prstGeom>
              <a:solidFill>
                <a:srgbClr val="CCFFCC"/>
              </a:solidFill>
              <a:ln w="9525">
                <a:noFill/>
                <a:round/>
                <a:headEnd/>
                <a:tailEnd/>
              </a:ln>
            </p:spPr>
            <p:txBody>
              <a:bodyPr wrap="none" anchor="ctr"/>
              <a:lstStyle/>
              <a:p>
                <a:endParaRPr lang="es-ES"/>
              </a:p>
            </p:txBody>
          </p:sp>
          <p:sp>
            <p:nvSpPr>
              <p:cNvPr id="11356" name="AutoShape 92"/>
              <p:cNvSpPr>
                <a:spLocks noChangeArrowheads="1"/>
              </p:cNvSpPr>
              <p:nvPr/>
            </p:nvSpPr>
            <p:spPr bwMode="auto">
              <a:xfrm>
                <a:off x="1637" y="2377"/>
                <a:ext cx="592" cy="198"/>
              </a:xfrm>
              <a:prstGeom prst="roundRect">
                <a:avLst>
                  <a:gd name="adj" fmla="val 505"/>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Mercurio</a:t>
                </a:r>
              </a:p>
            </p:txBody>
          </p:sp>
        </p:grpSp>
        <p:sp>
          <p:nvSpPr>
            <p:cNvPr id="11357" name="Line 93"/>
            <p:cNvSpPr>
              <a:spLocks noChangeShapeType="1"/>
            </p:cNvSpPr>
            <p:nvPr/>
          </p:nvSpPr>
          <p:spPr bwMode="auto">
            <a:xfrm flipV="1">
              <a:off x="1320" y="2531"/>
              <a:ext cx="312" cy="194"/>
            </a:xfrm>
            <a:prstGeom prst="line">
              <a:avLst/>
            </a:prstGeom>
            <a:noFill/>
            <a:ln w="3240">
              <a:solidFill>
                <a:srgbClr val="000000"/>
              </a:solidFill>
              <a:round/>
              <a:headEnd/>
              <a:tailEnd/>
            </a:ln>
          </p:spPr>
          <p:txBody>
            <a:bodyPr/>
            <a:lstStyle/>
            <a:p>
              <a:endParaRPr lang="es-ES"/>
            </a:p>
          </p:txBody>
        </p:sp>
      </p:grpSp>
      <p:grpSp>
        <p:nvGrpSpPr>
          <p:cNvPr id="11358" name="Group 94"/>
          <p:cNvGrpSpPr>
            <a:grpSpLocks/>
          </p:cNvGrpSpPr>
          <p:nvPr/>
        </p:nvGrpSpPr>
        <p:grpSpPr bwMode="auto">
          <a:xfrm>
            <a:off x="876300" y="3619500"/>
            <a:ext cx="1160463" cy="311150"/>
            <a:chOff x="552" y="2280"/>
            <a:chExt cx="731" cy="196"/>
          </a:xfrm>
        </p:grpSpPr>
        <p:grpSp>
          <p:nvGrpSpPr>
            <p:cNvPr id="11359" name="Group 95"/>
            <p:cNvGrpSpPr>
              <a:grpSpLocks/>
            </p:cNvGrpSpPr>
            <p:nvPr/>
          </p:nvGrpSpPr>
          <p:grpSpPr bwMode="auto">
            <a:xfrm>
              <a:off x="552" y="2280"/>
              <a:ext cx="419" cy="196"/>
              <a:chOff x="552" y="2280"/>
              <a:chExt cx="419" cy="196"/>
            </a:xfrm>
          </p:grpSpPr>
          <p:sp>
            <p:nvSpPr>
              <p:cNvPr id="11360" name="AutoShape 96"/>
              <p:cNvSpPr>
                <a:spLocks noChangeArrowheads="1"/>
              </p:cNvSpPr>
              <p:nvPr/>
            </p:nvSpPr>
            <p:spPr bwMode="auto">
              <a:xfrm>
                <a:off x="552" y="2280"/>
                <a:ext cx="420" cy="197"/>
              </a:xfrm>
              <a:prstGeom prst="roundRect">
                <a:avLst>
                  <a:gd name="adj" fmla="val 509"/>
                </a:avLst>
              </a:prstGeom>
              <a:solidFill>
                <a:srgbClr val="FFCCFF"/>
              </a:solidFill>
              <a:ln w="9525">
                <a:noFill/>
                <a:round/>
                <a:headEnd/>
                <a:tailEnd/>
              </a:ln>
            </p:spPr>
            <p:txBody>
              <a:bodyPr wrap="none" anchor="ctr"/>
              <a:lstStyle/>
              <a:p>
                <a:endParaRPr lang="es-ES"/>
              </a:p>
            </p:txBody>
          </p:sp>
          <p:sp>
            <p:nvSpPr>
              <p:cNvPr id="11361" name="AutoShape 97"/>
              <p:cNvSpPr>
                <a:spLocks noChangeArrowheads="1"/>
              </p:cNvSpPr>
              <p:nvPr/>
            </p:nvSpPr>
            <p:spPr bwMode="auto">
              <a:xfrm>
                <a:off x="552" y="2280"/>
                <a:ext cx="420" cy="197"/>
              </a:xfrm>
              <a:prstGeom prst="roundRect">
                <a:avLst>
                  <a:gd name="adj" fmla="val 509"/>
                </a:avLst>
              </a:prstGeom>
              <a:noFill/>
              <a:ln w="9525">
                <a:noFill/>
                <a:round/>
                <a:headEnd/>
                <a:tailEnd/>
              </a:ln>
            </p:spPr>
            <p:txBody>
              <a:bodyPr wrap="none" lIns="90000" tIns="46800" rIns="90000" bIns="46800">
                <a:spAutoFit/>
              </a:bodyPr>
              <a:lstStyle/>
              <a:p>
                <a:pPr algn="ctr">
                  <a:lnSpc>
                    <a:spcPct val="90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chemeClr val="tx1"/>
                    </a:solidFill>
                  </a:rPr>
                  <a:t>Vacío</a:t>
                </a:r>
              </a:p>
            </p:txBody>
          </p:sp>
        </p:grpSp>
        <p:sp>
          <p:nvSpPr>
            <p:cNvPr id="11362" name="Line 98"/>
            <p:cNvSpPr>
              <a:spLocks noChangeShapeType="1"/>
            </p:cNvSpPr>
            <p:nvPr/>
          </p:nvSpPr>
          <p:spPr bwMode="auto">
            <a:xfrm>
              <a:off x="984" y="2400"/>
              <a:ext cx="300" cy="1"/>
            </a:xfrm>
            <a:prstGeom prst="line">
              <a:avLst/>
            </a:prstGeom>
            <a:noFill/>
            <a:ln w="3240">
              <a:solidFill>
                <a:srgbClr val="000000"/>
              </a:solidFill>
              <a:round/>
              <a:headEnd/>
              <a:tailEnd/>
            </a:ln>
          </p:spPr>
          <p:txBody>
            <a:bodyPr/>
            <a:lstStyle/>
            <a:p>
              <a:endParaRPr lang="es-ES"/>
            </a:p>
          </p:txBody>
        </p:sp>
      </p:grpSp>
      <p:grpSp>
        <p:nvGrpSpPr>
          <p:cNvPr id="11363" name="Group 99"/>
          <p:cNvGrpSpPr>
            <a:grpSpLocks/>
          </p:cNvGrpSpPr>
          <p:nvPr/>
        </p:nvGrpSpPr>
        <p:grpSpPr bwMode="auto">
          <a:xfrm>
            <a:off x="273050" y="1985963"/>
            <a:ext cx="8640763" cy="642937"/>
            <a:chOff x="172" y="1251"/>
            <a:chExt cx="5443" cy="405"/>
          </a:xfrm>
        </p:grpSpPr>
        <p:sp>
          <p:nvSpPr>
            <p:cNvPr id="11364" name="AutoShape 100"/>
            <p:cNvSpPr>
              <a:spLocks noChangeArrowheads="1"/>
            </p:cNvSpPr>
            <p:nvPr/>
          </p:nvSpPr>
          <p:spPr bwMode="auto">
            <a:xfrm>
              <a:off x="172" y="1251"/>
              <a:ext cx="180" cy="214"/>
            </a:xfrm>
            <a:prstGeom prst="roundRect">
              <a:avLst>
                <a:gd name="adj" fmla="val 556"/>
              </a:avLst>
            </a:prstGeom>
            <a:noFill/>
            <a:ln w="9525">
              <a:noFill/>
              <a:round/>
              <a:headEnd/>
              <a:tailEnd/>
            </a:ln>
          </p:spPr>
          <p:txBody>
            <a:bodyPr wrap="none" lIns="90000" tIns="46800" rIns="90000" bIns="46800">
              <a:spAutoFit/>
            </a:bodyPr>
            <a:lstStyle/>
            <a:p>
              <a:pPr algn="ctr">
                <a:lnSpc>
                  <a:spcPct val="90000"/>
                </a:lnSpc>
                <a:buClr>
                  <a:srgbClr val="0000FF"/>
                </a:buClr>
                <a:buSzPct val="100000"/>
                <a:buFont typeface="Symbol" pitchFamily="16"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FF"/>
                  </a:solidFill>
                  <a:latin typeface="Symbol" pitchFamily="16" charset="2"/>
                </a:rPr>
                <a:t></a:t>
              </a:r>
            </a:p>
          </p:txBody>
        </p:sp>
        <p:sp>
          <p:nvSpPr>
            <p:cNvPr id="11365" name="Text Box 101"/>
            <p:cNvSpPr txBox="1">
              <a:spLocks noChangeArrowheads="1"/>
            </p:cNvSpPr>
            <p:nvPr/>
          </p:nvSpPr>
          <p:spPr bwMode="auto">
            <a:xfrm>
              <a:off x="331" y="1263"/>
              <a:ext cx="5285" cy="394"/>
            </a:xfrm>
            <a:prstGeom prst="rect">
              <a:avLst/>
            </a:prstGeom>
            <a:noFill/>
            <a:ln w="9525">
              <a:noFill/>
              <a:miter lim="800000"/>
              <a:headEnd/>
              <a:tailEnd/>
            </a:ln>
          </p:spPr>
          <p:txBody>
            <a:bodyPr lIns="90000" tIns="46800" rIns="90000" bIns="46800">
              <a:spAutoFit/>
            </a:bodyPr>
            <a:lstStyle/>
            <a:p>
              <a:pPr marL="188913" indent="-188913" algn="just">
                <a:lnSpc>
                  <a:spcPct val="90000"/>
                </a:lnSpc>
                <a:spcBef>
                  <a:spcPts val="1125"/>
                </a:spcBef>
                <a:buClr>
                  <a:srgbClr val="000000"/>
                </a:buClr>
                <a:buSzPct val="100000"/>
                <a:buFont typeface="Arial" charset="0"/>
                <a:buNone/>
                <a:tabLst>
                  <a:tab pos="188913" algn="l"/>
                  <a:tab pos="1103313" algn="l"/>
                  <a:tab pos="2017713" algn="l"/>
                  <a:tab pos="2932113" algn="l"/>
                  <a:tab pos="3846513" algn="l"/>
                  <a:tab pos="4760913" algn="l"/>
                  <a:tab pos="5675313" algn="l"/>
                  <a:tab pos="6589713" algn="l"/>
                  <a:tab pos="7504113" algn="l"/>
                  <a:tab pos="8418513" algn="l"/>
                  <a:tab pos="9332913" algn="l"/>
                  <a:tab pos="10247313" algn="l"/>
                </a:tabLst>
              </a:pPr>
              <a:r>
                <a:rPr lang="en-GB" sz="1800">
                  <a:solidFill>
                    <a:schemeClr val="tx1"/>
                  </a:solidFill>
                  <a:latin typeface="Arial" charset="0"/>
                </a:rPr>
                <a:t>A nivel del mar, la columna de mercurio sube hasta </a:t>
              </a:r>
              <a:r>
                <a:rPr lang="en-GB" sz="1800">
                  <a:solidFill>
                    <a:srgbClr val="3366FF"/>
                  </a:solidFill>
                  <a:latin typeface="Arial" charset="0"/>
                </a:rPr>
                <a:t>760 mm</a:t>
              </a:r>
              <a:r>
                <a:rPr lang="en-GB" sz="1800">
                  <a:solidFill>
                    <a:schemeClr val="tx1"/>
                  </a:solidFill>
                  <a:latin typeface="Arial" charset="0"/>
                </a:rPr>
                <a:t> de promedio, equivalente a una presión de </a:t>
              </a:r>
              <a:r>
                <a:rPr lang="en-GB" sz="1800">
                  <a:solidFill>
                    <a:srgbClr val="3366FF"/>
                  </a:solidFill>
                  <a:latin typeface="Arial" charset="0"/>
                </a:rPr>
                <a:t>1013 milibares (mb)</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331"/>
                                        </p:tgtEl>
                                        <p:attrNameLst>
                                          <p:attrName>style.visibility</p:attrName>
                                        </p:attrNameLst>
                                      </p:cBhvr>
                                      <p:to>
                                        <p:strVal val="visible"/>
                                      </p:to>
                                    </p:set>
                                    <p:animEffect transition="in" filter="checkerboard(across)">
                                      <p:cBhvr>
                                        <p:cTn id="7" dur="500"/>
                                        <p:tgtEl>
                                          <p:spTgt spid="1133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1363"/>
                                        </p:tgtEl>
                                        <p:attrNameLst>
                                          <p:attrName>style.visibility</p:attrName>
                                        </p:attrNameLst>
                                      </p:cBhvr>
                                      <p:to>
                                        <p:strVal val="visible"/>
                                      </p:to>
                                    </p:set>
                                    <p:animEffect transition="in" filter="checkerboard(across)">
                                      <p:cBhvr>
                                        <p:cTn id="12" dur="500"/>
                                        <p:tgtEl>
                                          <p:spTgt spid="1136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1326"/>
                                        </p:tgtEl>
                                        <p:attrNameLst>
                                          <p:attrName>style.visibility</p:attrName>
                                        </p:attrNameLst>
                                      </p:cBhvr>
                                      <p:to>
                                        <p:strVal val="visible"/>
                                      </p:to>
                                    </p:set>
                                    <p:animEffect transition="in" filter="wipe(up)">
                                      <p:cBhvr>
                                        <p:cTn id="17" dur="500"/>
                                        <p:tgtEl>
                                          <p:spTgt spid="113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353"/>
                                        </p:tgtEl>
                                        <p:attrNameLst>
                                          <p:attrName>style.visibility</p:attrName>
                                        </p:attrNameLst>
                                      </p:cBhvr>
                                      <p:to>
                                        <p:strVal val="visible"/>
                                      </p:to>
                                    </p:set>
                                    <p:animEffect transition="in" filter="wipe(left)">
                                      <p:cBhvr>
                                        <p:cTn id="22" dur="500"/>
                                        <p:tgtEl>
                                          <p:spTgt spid="1135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342"/>
                                        </p:tgtEl>
                                        <p:attrNameLst>
                                          <p:attrName>style.visibility</p:attrName>
                                        </p:attrNameLst>
                                      </p:cBhvr>
                                      <p:to>
                                        <p:strVal val="visible"/>
                                      </p:to>
                                    </p:set>
                                    <p:animEffect transition="in" filter="wipe(left)">
                                      <p:cBhvr>
                                        <p:cTn id="27" dur="500"/>
                                        <p:tgtEl>
                                          <p:spTgt spid="1134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1348"/>
                                        </p:tgtEl>
                                        <p:attrNameLst>
                                          <p:attrName>style.visibility</p:attrName>
                                        </p:attrNameLst>
                                      </p:cBhvr>
                                      <p:to>
                                        <p:strVal val="visible"/>
                                      </p:to>
                                    </p:set>
                                    <p:animEffect transition="in" filter="wipe(left)">
                                      <p:cBhvr>
                                        <p:cTn id="32" dur="500"/>
                                        <p:tgtEl>
                                          <p:spTgt spid="11348"/>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32" fill="hold" nodeType="clickEffect">
                                  <p:stCondLst>
                                    <p:cond delay="0"/>
                                  </p:stCondLst>
                                  <p:childTnLst>
                                    <p:set>
                                      <p:cBhvr>
                                        <p:cTn id="36" dur="1" fill="hold">
                                          <p:stCondLst>
                                            <p:cond delay="0"/>
                                          </p:stCondLst>
                                        </p:cTn>
                                        <p:tgtEl>
                                          <p:spTgt spid="11337"/>
                                        </p:tgtEl>
                                        <p:attrNameLst>
                                          <p:attrName>style.visibility</p:attrName>
                                        </p:attrNameLst>
                                      </p:cBhvr>
                                      <p:to>
                                        <p:strVal val="visible"/>
                                      </p:to>
                                    </p:set>
                                    <p:animEffect transition="in" filter="box(out)">
                                      <p:cBhvr>
                                        <p:cTn id="37" dur="500"/>
                                        <p:tgtEl>
                                          <p:spTgt spid="113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nodeType="clickEffect">
                                  <p:stCondLst>
                                    <p:cond delay="0"/>
                                  </p:stCondLst>
                                  <p:childTnLst>
                                    <p:set>
                                      <p:cBhvr>
                                        <p:cTn id="41" dur="1" fill="hold">
                                          <p:stCondLst>
                                            <p:cond delay="0"/>
                                          </p:stCondLst>
                                        </p:cTn>
                                        <p:tgtEl>
                                          <p:spTgt spid="11358"/>
                                        </p:tgtEl>
                                        <p:attrNameLst>
                                          <p:attrName>style.visibility</p:attrName>
                                        </p:attrNameLst>
                                      </p:cBhvr>
                                      <p:to>
                                        <p:strVal val="visible"/>
                                      </p:to>
                                    </p:set>
                                    <p:animEffect transition="in" filter="wipe(right)">
                                      <p:cBhvr>
                                        <p:cTn id="42" dur="500"/>
                                        <p:tgtEl>
                                          <p:spTgt spid="11358"/>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32" fill="hold" nodeType="clickEffect">
                                  <p:stCondLst>
                                    <p:cond delay="0"/>
                                  </p:stCondLst>
                                  <p:childTnLst>
                                    <p:set>
                                      <p:cBhvr>
                                        <p:cTn id="46" dur="1" fill="hold">
                                          <p:stCondLst>
                                            <p:cond delay="0"/>
                                          </p:stCondLst>
                                        </p:cTn>
                                        <p:tgtEl>
                                          <p:spTgt spid="11266"/>
                                        </p:tgtEl>
                                        <p:attrNameLst>
                                          <p:attrName>style.visibility</p:attrName>
                                        </p:attrNameLst>
                                      </p:cBhvr>
                                      <p:to>
                                        <p:strVal val="visible"/>
                                      </p:to>
                                    </p:set>
                                    <p:animEffect transition="in" filter="box(out)">
                                      <p:cBhvr>
                                        <p:cTn id="47" dur="500"/>
                                        <p:tgtEl>
                                          <p:spTgt spid="1126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11269"/>
                                        </p:tgtEl>
                                        <p:attrNameLst>
                                          <p:attrName>style.visibility</p:attrName>
                                        </p:attrNameLst>
                                      </p:cBhvr>
                                      <p:to>
                                        <p:strVal val="visible"/>
                                      </p:to>
                                    </p:set>
                                    <p:animEffect transition="in" filter="wipe(up)">
                                      <p:cBhvr>
                                        <p:cTn id="52" dur="500"/>
                                        <p:tgtEl>
                                          <p:spTgt spid="11269"/>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11334"/>
                                        </p:tgtEl>
                                        <p:attrNameLst>
                                          <p:attrName>style.visibility</p:attrName>
                                        </p:attrNameLst>
                                      </p:cBhvr>
                                      <p:to>
                                        <p:strVal val="visible"/>
                                      </p:to>
                                    </p:set>
                                    <p:anim calcmode="lin" valueType="num">
                                      <p:cBhvr additive="base">
                                        <p:cTn id="57" dur="500" fill="hold"/>
                                        <p:tgtEl>
                                          <p:spTgt spid="11334"/>
                                        </p:tgtEl>
                                        <p:attrNameLst>
                                          <p:attrName>ppt_x</p:attrName>
                                        </p:attrNameLst>
                                      </p:cBhvr>
                                      <p:tavLst>
                                        <p:tav tm="0">
                                          <p:val>
                                            <p:strVal val="1+#ppt_w/2"/>
                                          </p:val>
                                        </p:tav>
                                        <p:tav tm="100000">
                                          <p:val>
                                            <p:strVal val="#ppt_x"/>
                                          </p:val>
                                        </p:tav>
                                      </p:tavLst>
                                    </p:anim>
                                    <p:anim calcmode="lin" valueType="num">
                                      <p:cBhvr additive="base">
                                        <p:cTn id="58" dur="500" fill="hold"/>
                                        <p:tgtEl>
                                          <p:spTgt spid="11334"/>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nodeType="clickEffect">
                                  <p:stCondLst>
                                    <p:cond delay="0"/>
                                  </p:stCondLst>
                                  <p:childTnLst>
                                    <p:set>
                                      <p:cBhvr>
                                        <p:cTn id="62" dur="1" fill="hold">
                                          <p:stCondLst>
                                            <p:cond delay="0"/>
                                          </p:stCondLst>
                                        </p:cTn>
                                        <p:tgtEl>
                                          <p:spTgt spid="11272"/>
                                        </p:tgtEl>
                                        <p:attrNameLst>
                                          <p:attrName>style.visibility</p:attrName>
                                        </p:attrNameLst>
                                      </p:cBhvr>
                                      <p:to>
                                        <p:strVal val="visible"/>
                                      </p:to>
                                    </p:set>
                                    <p:anim calcmode="lin" valueType="num">
                                      <p:cBhvr additive="base">
                                        <p:cTn id="63" dur="500" fill="hold"/>
                                        <p:tgtEl>
                                          <p:spTgt spid="11272"/>
                                        </p:tgtEl>
                                        <p:attrNameLst>
                                          <p:attrName>ppt_x</p:attrName>
                                        </p:attrNameLst>
                                      </p:cBhvr>
                                      <p:tavLst>
                                        <p:tav tm="0">
                                          <p:val>
                                            <p:strVal val="0-#ppt_w/2"/>
                                          </p:val>
                                        </p:tav>
                                        <p:tav tm="100000">
                                          <p:val>
                                            <p:strVal val="#ppt_x"/>
                                          </p:val>
                                        </p:tav>
                                      </p:tavLst>
                                    </p:anim>
                                    <p:anim calcmode="lin" valueType="num">
                                      <p:cBhvr additive="base">
                                        <p:cTn id="64" dur="500" fill="hold"/>
                                        <p:tgtEl>
                                          <p:spTgt spid="11272"/>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12" fill="hold" nodeType="clickEffect">
                                  <p:stCondLst>
                                    <p:cond delay="0"/>
                                  </p:stCondLst>
                                  <p:childTnLst>
                                    <p:set>
                                      <p:cBhvr>
                                        <p:cTn id="68" dur="1" fill="hold">
                                          <p:stCondLst>
                                            <p:cond delay="0"/>
                                          </p:stCondLst>
                                        </p:cTn>
                                        <p:tgtEl>
                                          <p:spTgt spid="11301"/>
                                        </p:tgtEl>
                                        <p:attrNameLst>
                                          <p:attrName>style.visibility</p:attrName>
                                        </p:attrNameLst>
                                      </p:cBhvr>
                                      <p:to>
                                        <p:strVal val="visible"/>
                                      </p:to>
                                    </p:set>
                                    <p:anim calcmode="lin" valueType="num">
                                      <p:cBhvr additive="base">
                                        <p:cTn id="69" dur="500" fill="hold"/>
                                        <p:tgtEl>
                                          <p:spTgt spid="11301"/>
                                        </p:tgtEl>
                                        <p:attrNameLst>
                                          <p:attrName>ppt_x</p:attrName>
                                        </p:attrNameLst>
                                      </p:cBhvr>
                                      <p:tavLst>
                                        <p:tav tm="0">
                                          <p:val>
                                            <p:strVal val="0-#ppt_w/2"/>
                                          </p:val>
                                        </p:tav>
                                        <p:tav tm="100000">
                                          <p:val>
                                            <p:strVal val="#ppt_x"/>
                                          </p:val>
                                        </p:tav>
                                      </p:tavLst>
                                    </p:anim>
                                    <p:anim calcmode="lin" valueType="num">
                                      <p:cBhvr additive="base">
                                        <p:cTn id="70" dur="500" fill="hold"/>
                                        <p:tgtEl>
                                          <p:spTgt spid="11301"/>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8" presetClass="entr" presetSubtype="9" fill="hold" grpId="0" nodeType="clickEffect">
                                  <p:stCondLst>
                                    <p:cond delay="0"/>
                                  </p:stCondLst>
                                  <p:childTnLst>
                                    <p:set>
                                      <p:cBhvr>
                                        <p:cTn id="74" dur="1" fill="hold">
                                          <p:stCondLst>
                                            <p:cond delay="0"/>
                                          </p:stCondLst>
                                        </p:cTn>
                                        <p:tgtEl>
                                          <p:spTgt spid="11270"/>
                                        </p:tgtEl>
                                        <p:attrNameLst>
                                          <p:attrName>style.visibility</p:attrName>
                                        </p:attrNameLst>
                                      </p:cBhvr>
                                      <p:to>
                                        <p:strVal val="visible"/>
                                      </p:to>
                                    </p:set>
                                    <p:animEffect transition="in" filter="strips(upLeft)">
                                      <p:cBhvr>
                                        <p:cTn id="75" dur="500"/>
                                        <p:tgtEl>
                                          <p:spTgt spid="11270"/>
                                        </p:tgtEl>
                                      </p:cBhvr>
                                    </p:animEffect>
                                  </p:childTnLst>
                                </p:cTn>
                              </p:par>
                            </p:childTnLst>
                          </p:cTn>
                        </p:par>
                      </p:childTnLst>
                    </p:cTn>
                  </p:par>
                  <p:par>
                    <p:cTn id="76" fill="hold">
                      <p:stCondLst>
                        <p:cond delay="indefinite"/>
                      </p:stCondLst>
                      <p:childTnLst>
                        <p:par>
                          <p:cTn id="77" fill="hold">
                            <p:stCondLst>
                              <p:cond delay="0"/>
                            </p:stCondLst>
                            <p:childTnLst>
                              <p:par>
                                <p:cTn id="78" presetID="17" presetClass="entr" presetSubtype="4" fill="hold" grpId="0" nodeType="clickEffect">
                                  <p:stCondLst>
                                    <p:cond delay="0"/>
                                  </p:stCondLst>
                                  <p:childTnLst>
                                    <p:set>
                                      <p:cBhvr>
                                        <p:cTn id="79" dur="1" fill="hold">
                                          <p:stCondLst>
                                            <p:cond delay="0"/>
                                          </p:stCondLst>
                                        </p:cTn>
                                        <p:tgtEl>
                                          <p:spTgt spid="11271"/>
                                        </p:tgtEl>
                                        <p:attrNameLst>
                                          <p:attrName>style.visibility</p:attrName>
                                        </p:attrNameLst>
                                      </p:cBhvr>
                                      <p:to>
                                        <p:strVal val="visible"/>
                                      </p:to>
                                    </p:set>
                                    <p:anim calcmode="lin" valueType="num">
                                      <p:cBhvr>
                                        <p:cTn id="80" dur="500" fill="hold"/>
                                        <p:tgtEl>
                                          <p:spTgt spid="11271"/>
                                        </p:tgtEl>
                                        <p:attrNameLst>
                                          <p:attrName>ppt_x</p:attrName>
                                        </p:attrNameLst>
                                      </p:cBhvr>
                                      <p:tavLst>
                                        <p:tav tm="0">
                                          <p:val>
                                            <p:strVal val="#ppt_x"/>
                                          </p:val>
                                        </p:tav>
                                        <p:tav tm="100000">
                                          <p:val>
                                            <p:strVal val="#ppt_x"/>
                                          </p:val>
                                        </p:tav>
                                      </p:tavLst>
                                    </p:anim>
                                    <p:anim calcmode="lin" valueType="num">
                                      <p:cBhvr>
                                        <p:cTn id="81" dur="500" fill="hold"/>
                                        <p:tgtEl>
                                          <p:spTgt spid="11271"/>
                                        </p:tgtEl>
                                        <p:attrNameLst>
                                          <p:attrName>ppt_y</p:attrName>
                                        </p:attrNameLst>
                                      </p:cBhvr>
                                      <p:tavLst>
                                        <p:tav tm="0">
                                          <p:val>
                                            <p:strVal val="#ppt_y+#ppt_h/2"/>
                                          </p:val>
                                        </p:tav>
                                        <p:tav tm="100000">
                                          <p:val>
                                            <p:strVal val="#ppt_y"/>
                                          </p:val>
                                        </p:tav>
                                      </p:tavLst>
                                    </p:anim>
                                    <p:anim calcmode="lin" valueType="num">
                                      <p:cBhvr>
                                        <p:cTn id="82" dur="500" fill="hold"/>
                                        <p:tgtEl>
                                          <p:spTgt spid="11271"/>
                                        </p:tgtEl>
                                        <p:attrNameLst>
                                          <p:attrName>ppt_w</p:attrName>
                                        </p:attrNameLst>
                                      </p:cBhvr>
                                      <p:tavLst>
                                        <p:tav tm="0">
                                          <p:val>
                                            <p:strVal val="#ppt_w"/>
                                          </p:val>
                                        </p:tav>
                                        <p:tav tm="100000">
                                          <p:val>
                                            <p:strVal val="#ppt_w"/>
                                          </p:val>
                                        </p:tav>
                                      </p:tavLst>
                                    </p:anim>
                                    <p:anim calcmode="lin" valueType="num">
                                      <p:cBhvr>
                                        <p:cTn id="83" dur="500" fill="hold"/>
                                        <p:tgtEl>
                                          <p:spTgt spid="11271"/>
                                        </p:tgtEl>
                                        <p:attrNameLst>
                                          <p:attrName>ppt_h</p:attrName>
                                        </p:attrNameLst>
                                      </p:cBhvr>
                                      <p:tavLst>
                                        <p:tav tm="0">
                                          <p:val>
                                            <p:fltVal val="0"/>
                                          </p:val>
                                        </p:tav>
                                        <p:tav tm="100000">
                                          <p:val>
                                            <p:strVal val="#ppt_h"/>
                                          </p:val>
                                        </p:tav>
                                      </p:tavLst>
                                    </p:anim>
                                  </p:childTnLst>
                                </p:cTn>
                              </p:par>
                            </p:childTnLst>
                          </p:cTn>
                        </p:par>
                      </p:childTnLst>
                    </p:cTn>
                  </p:par>
                  <p:par>
                    <p:cTn id="84" fill="hold">
                      <p:stCondLst>
                        <p:cond delay="indefinite"/>
                      </p:stCondLst>
                      <p:childTnLst>
                        <p:par>
                          <p:cTn id="85" fill="hold">
                            <p:stCondLst>
                              <p:cond delay="0"/>
                            </p:stCondLst>
                            <p:childTnLst>
                              <p:par>
                                <p:cTn id="86" presetID="4" presetClass="entr" presetSubtype="32" fill="hold" nodeType="clickEffect">
                                  <p:stCondLst>
                                    <p:cond delay="0"/>
                                  </p:stCondLst>
                                  <p:childTnLst>
                                    <p:set>
                                      <p:cBhvr>
                                        <p:cTn id="87" dur="1" fill="hold">
                                          <p:stCondLst>
                                            <p:cond delay="0"/>
                                          </p:stCondLst>
                                        </p:cTn>
                                        <p:tgtEl>
                                          <p:spTgt spid="11323"/>
                                        </p:tgtEl>
                                        <p:attrNameLst>
                                          <p:attrName>style.visibility</p:attrName>
                                        </p:attrNameLst>
                                      </p:cBhvr>
                                      <p:to>
                                        <p:strVal val="visible"/>
                                      </p:to>
                                    </p:set>
                                    <p:animEffect transition="in" filter="box(out)">
                                      <p:cBhvr>
                                        <p:cTn id="88" dur="500"/>
                                        <p:tgtEl>
                                          <p:spTgt spid="11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11271" grpId="0" animBg="1"/>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Times New Roman"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1375</Words>
  <Application>Microsoft Office PowerPoint</Application>
  <PresentationFormat>Presentación en pantalla (4:3)</PresentationFormat>
  <Paragraphs>180</Paragraphs>
  <Slides>13</Slides>
  <Notes>13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Times New Roman</vt:lpstr>
      <vt:lpstr>Comic Sans MS</vt:lpstr>
      <vt:lpstr>Arial</vt:lpstr>
      <vt:lpstr>Symbol</vt:lpstr>
      <vt:lpstr>SMMedium</vt: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UAH</cp:lastModifiedBy>
  <cp:revision>2</cp:revision>
  <dcterms:modified xsi:type="dcterms:W3CDTF">2011-10-21T11:15:47Z</dcterms:modified>
</cp:coreProperties>
</file>